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8" r:id="rId3"/>
    <p:sldId id="269" r:id="rId4"/>
    <p:sldId id="270" r:id="rId5"/>
    <p:sldId id="271" r:id="rId6"/>
    <p:sldId id="282" r:id="rId7"/>
    <p:sldId id="257" r:id="rId8"/>
    <p:sldId id="260" r:id="rId9"/>
    <p:sldId id="265" r:id="rId10"/>
    <p:sldId id="261" r:id="rId11"/>
    <p:sldId id="264" r:id="rId12"/>
    <p:sldId id="276" r:id="rId13"/>
    <p:sldId id="277" r:id="rId14"/>
    <p:sldId id="259" r:id="rId15"/>
    <p:sldId id="262" r:id="rId16"/>
    <p:sldId id="263" r:id="rId17"/>
    <p:sldId id="287" r:id="rId18"/>
    <p:sldId id="266" r:id="rId19"/>
    <p:sldId id="288" r:id="rId20"/>
    <p:sldId id="278" r:id="rId21"/>
    <p:sldId id="279" r:id="rId22"/>
    <p:sldId id="275" r:id="rId23"/>
    <p:sldId id="283" r:id="rId24"/>
    <p:sldId id="284" r:id="rId25"/>
    <p:sldId id="285" r:id="rId26"/>
    <p:sldId id="274" r:id="rId27"/>
    <p:sldId id="273" r:id="rId28"/>
    <p:sldId id="280" r:id="rId29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8DFD91-03C9-438E-AB0B-509675BB1D04}" type="datetimeFigureOut">
              <a:rPr lang="it-IT"/>
              <a:pPr>
                <a:defRPr/>
              </a:pPr>
              <a:t>14/09/2020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715119-1EEA-4D5D-9F8F-FDA39B4B13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488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1BED1F-645D-46D3-933B-348F705479BF}" type="slidenum">
              <a:rPr lang="it-IT" altLang="it-IT"/>
              <a:pPr eaLnBrk="1" hangingPunct="1"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856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6A86-8381-46EE-AB66-96FCA05C2CF6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C6FCD-6415-44FC-9C6E-41FAD44A98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0171369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90A4-BB49-44D7-919C-7F4C0FADAA51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53181-1C08-454B-B7AE-82D7C486F8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847990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39E46-7EEC-4985-998B-E6F45EACF56A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46DCE-F483-48C7-B549-678E3948D4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18067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8BA6-7C02-4627-A9F9-BDD2B9E584FE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5E431-568A-4F80-A5D3-6B68DF13E8F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6545499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3A603-A984-41FC-BFBA-2211E0DBAB52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F2F01-8DF0-446D-A94E-ECE6B85A5C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10409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0F8C5-3CB9-43E3-BE4E-94013D4FE502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F8B7D-E7A7-4FD7-B77E-F7713ADE53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044545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D21DF-2B9E-49CA-99DC-CE401A0E294C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8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7CD5A-2A06-4446-B550-13194EEAF2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03646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469E8-F474-46D9-8EC7-29E80FE60762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4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8DBB7-083F-4EE3-A7D5-D890550E925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369487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D47-8AD3-4CDD-A08B-A25EE5494B47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3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5AFBF-B9D5-45B2-B7E1-206C85F48F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1456643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AF52-D56D-4B25-8B85-1C3873A1376D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CB352-6E34-4071-BA7E-394D8791D1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550823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349C-5BE0-405A-8E20-AB147463EEB4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4D450-F22D-4DAC-B255-F64A4406B2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58765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4C762CEC-25A5-4505-876D-9EDC477741B3}" type="datetime1">
              <a:rPr lang="it-IT"/>
              <a:pPr>
                <a:defRPr/>
              </a:pPr>
              <a:t>14/09/2020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5AFAD39-EA14-4BF4-864E-92CA75A8808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it-IT" sz="4400" kern="1200">
          <a:solidFill>
            <a:srgbClr val="000000"/>
          </a:solidFill>
          <a:latin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sz="3200" kern="1200">
          <a:solidFill>
            <a:srgbClr val="000000"/>
          </a:solidFill>
          <a:latin typeface="Calibri"/>
        </a:defRPr>
      </a:lvl1pPr>
      <a:lvl2pPr marL="742950" lvl="1" indent="-285750" algn="l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it-IT" sz="2800" kern="1200">
          <a:solidFill>
            <a:srgbClr val="000000"/>
          </a:solidFill>
          <a:latin typeface="Calibri"/>
        </a:defRPr>
      </a:lvl2pPr>
      <a:lvl3pPr marL="1143000" lvl="2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sz="2400" kern="1200">
          <a:solidFill>
            <a:srgbClr val="000000"/>
          </a:solidFill>
          <a:latin typeface="Calibri"/>
        </a:defRPr>
      </a:lvl3pPr>
      <a:lvl4pPr marL="1600200" lvl="3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it-IT" sz="2000" kern="1200">
          <a:solidFill>
            <a:srgbClr val="000000"/>
          </a:solidFill>
          <a:latin typeface="Calibri"/>
        </a:defRPr>
      </a:lvl4pPr>
      <a:lvl5pPr marL="2057400" lvl="4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lang="it-IT" sz="2000" kern="1200">
          <a:solidFill>
            <a:srgbClr val="000000"/>
          </a:solidFill>
          <a:latin typeface="Calibri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it-IT" sz="2000" kern="1200">
          <a:solidFill>
            <a:srgbClr val="000000"/>
          </a:solidFill>
          <a:latin typeface="Calibri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it-IT" sz="2000" kern="1200">
          <a:solidFill>
            <a:srgbClr val="000000"/>
          </a:solidFill>
          <a:latin typeface="Calibri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it-IT" sz="2000" kern="1200">
          <a:solidFill>
            <a:srgbClr val="000000"/>
          </a:solidFill>
          <a:latin typeface="Calibri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it-IT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 txBox="1">
            <a:spLocks noGrp="1"/>
          </p:cNvSpPr>
          <p:nvPr>
            <p:ph type="ctrTitle"/>
          </p:nvPr>
        </p:nvSpPr>
        <p:spPr>
          <a:xfrm>
            <a:off x="611188" y="1484313"/>
            <a:ext cx="7772400" cy="1470025"/>
          </a:xfrm>
        </p:spPr>
        <p:txBody>
          <a:bodyPr/>
          <a:lstStyle/>
          <a:p>
            <a:pPr eaLnBrk="1" hangingPunct="1"/>
            <a:r>
              <a:rPr altLang="it-IT" smtClean="0">
                <a:latin typeface="Calibri" panose="020F0502020204030204" pitchFamily="34" charset="0"/>
              </a:rPr>
              <a:t>ANNO SCOLASTICO 2020/2021</a:t>
            </a:r>
          </a:p>
        </p:txBody>
      </p:sp>
      <p:sp>
        <p:nvSpPr>
          <p:cNvPr id="2051" name="Sottotitolo 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altLang="it-IT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COMUNE DI </a:t>
            </a:r>
          </a:p>
          <a:p>
            <a:pPr eaLnBrk="1" hangingPunct="1">
              <a:spcBef>
                <a:spcPts val="1000"/>
              </a:spcBef>
            </a:pPr>
            <a:r>
              <a:rPr altLang="it-IT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PAVONE CANAVESE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ottotitolo 2"/>
          <p:cNvSpPr txBox="1"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 smtClean="0">
                <a:latin typeface="Calibri" panose="020F0502020204030204" pitchFamily="34" charset="0"/>
              </a:rPr>
              <a:t>INGRESSI E DISPOSIZIONE AULE PRIMO PIANO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258888"/>
            <a:ext cx="8010525" cy="52197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ottotitolo 2"/>
          <p:cNvSpPr txBox="1">
            <a:spLocks noChangeArrowheads="1"/>
          </p:cNvSpPr>
          <p:nvPr/>
        </p:nvSpPr>
        <p:spPr bwMode="auto">
          <a:xfrm>
            <a:off x="209550" y="330200"/>
            <a:ext cx="8867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/>
              <a:t>ORARI DEGLI INGRESSI SCAGLIONATI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7772400" cy="5381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ottotitolo 2"/>
          <p:cNvSpPr txBox="1">
            <a:spLocks noGrp="1"/>
          </p:cNvSpPr>
          <p:nvPr>
            <p:ph type="title"/>
          </p:nvPr>
        </p:nvSpPr>
        <p:spPr>
          <a:xfrm>
            <a:off x="315913" y="-100013"/>
            <a:ext cx="8229600" cy="1143001"/>
          </a:xfrm>
        </p:spPr>
        <p:txBody>
          <a:bodyPr/>
          <a:lstStyle/>
          <a:p>
            <a:pPr eaLnBrk="1" hangingPunct="1"/>
            <a:r>
              <a:rPr altLang="it-IT" sz="3200" smtClean="0">
                <a:latin typeface="Calibri" panose="020F0502020204030204" pitchFamily="34" charset="0"/>
              </a:rPr>
              <a:t>USCITA SCUOLA PRIMARIA</a:t>
            </a:r>
            <a:br>
              <a:rPr altLang="it-IT" sz="3200" smtClean="0">
                <a:latin typeface="Calibri" panose="020F0502020204030204" pitchFamily="34" charset="0"/>
              </a:rPr>
            </a:br>
            <a:r>
              <a:rPr altLang="it-IT" sz="1800" i="1" smtClean="0">
                <a:latin typeface="Calibri" panose="020F0502020204030204" pitchFamily="34" charset="0"/>
              </a:rPr>
              <a:t> ( I CANCELLI VENGONO VIGILATI DAL PERSONALE SCOLASTICO)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72" y="962025"/>
            <a:ext cx="8220075" cy="58959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ottotitolo 2"/>
          <p:cNvSpPr txBox="1">
            <a:spLocks noChangeArrowheads="1"/>
          </p:cNvSpPr>
          <p:nvPr/>
        </p:nvSpPr>
        <p:spPr bwMode="auto">
          <a:xfrm>
            <a:off x="209550" y="44450"/>
            <a:ext cx="8867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/>
              <a:t>ORARI DELLE USCITE SCAGLIONATI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15950"/>
            <a:ext cx="7839075" cy="5762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3. SCUOLA SECONDARIA DI PRIMO GRADO</a:t>
            </a:r>
          </a:p>
        </p:txBody>
      </p:sp>
      <p:pic>
        <p:nvPicPr>
          <p:cNvPr id="15363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28690" r="8221" b="13058"/>
          <a:stretch>
            <a:fillRect/>
          </a:stretch>
        </p:blipFill>
        <p:spPr>
          <a:xfrm rot="10799991">
            <a:off x="284163" y="1754188"/>
            <a:ext cx="8596312" cy="385921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ottotitolo 2"/>
          <p:cNvSpPr txBox="1">
            <a:spLocks noGrp="1"/>
          </p:cNvSpPr>
          <p:nvPr>
            <p:ph type="title"/>
          </p:nvPr>
        </p:nvSpPr>
        <p:spPr>
          <a:xfrm>
            <a:off x="-31750" y="20638"/>
            <a:ext cx="9002713" cy="1143000"/>
          </a:xfrm>
        </p:spPr>
        <p:txBody>
          <a:bodyPr/>
          <a:lstStyle/>
          <a:p>
            <a:pPr eaLnBrk="1" hangingPunct="1"/>
            <a:r>
              <a:rPr altLang="it-IT" sz="3200" dirty="0" smtClean="0">
                <a:latin typeface="Calibri" panose="020F0502020204030204" pitchFamily="34" charset="0"/>
              </a:rPr>
              <a:t>PIANTINA SCUOLA SECONDARIA DI PRIMO GRADO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7" y="1340768"/>
            <a:ext cx="9001125" cy="4953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 txBox="1">
            <a:spLocks noGrp="1"/>
          </p:cNvSpPr>
          <p:nvPr>
            <p:ph type="title"/>
          </p:nvPr>
        </p:nvSpPr>
        <p:spPr>
          <a:xfrm>
            <a:off x="468313" y="115888"/>
            <a:ext cx="8229600" cy="941387"/>
          </a:xfrm>
        </p:spPr>
        <p:txBody>
          <a:bodyPr/>
          <a:lstStyle/>
          <a:p>
            <a:pPr eaLnBrk="1" hangingPunct="1"/>
            <a:r>
              <a:rPr altLang="it-IT" sz="3200" smtClean="0">
                <a:latin typeface="Calibri" panose="020F0502020204030204" pitchFamily="34" charset="0"/>
              </a:rPr>
              <a:t>INGRESSI E ORARI: PIANO TERRA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07704" y="3429000"/>
            <a:ext cx="21602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55676" y="3385305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9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40" y="980728"/>
            <a:ext cx="8267700" cy="56769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 txBox="1">
            <a:spLocks noGrp="1"/>
          </p:cNvSpPr>
          <p:nvPr>
            <p:ph type="title"/>
          </p:nvPr>
        </p:nvSpPr>
        <p:spPr>
          <a:xfrm>
            <a:off x="468313" y="115888"/>
            <a:ext cx="8229600" cy="941387"/>
          </a:xfrm>
        </p:spPr>
        <p:txBody>
          <a:bodyPr/>
          <a:lstStyle/>
          <a:p>
            <a:pPr eaLnBrk="1" hangingPunct="1"/>
            <a:r>
              <a:rPr altLang="it-IT" sz="3200" smtClean="0">
                <a:latin typeface="Calibri" panose="020F0502020204030204" pitchFamily="34" charset="0"/>
              </a:rPr>
              <a:t>USCITE E ORARI: PIANO TERRA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267700" cy="57721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 txBox="1">
            <a:spLocks noGrp="1"/>
          </p:cNvSpPr>
          <p:nvPr>
            <p:ph type="title"/>
          </p:nvPr>
        </p:nvSpPr>
        <p:spPr>
          <a:xfrm>
            <a:off x="520700" y="-9525"/>
            <a:ext cx="8229600" cy="1027113"/>
          </a:xfrm>
        </p:spPr>
        <p:txBody>
          <a:bodyPr/>
          <a:lstStyle/>
          <a:p>
            <a:pPr eaLnBrk="1" hangingPunct="1"/>
            <a:r>
              <a:rPr altLang="it-IT" sz="3200" smtClean="0">
                <a:latin typeface="Calibri" panose="020F0502020204030204" pitchFamily="34" charset="0"/>
              </a:rPr>
              <a:t>INGRESSI E ORARI: PRIMO PIANO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181975" cy="54006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 txBox="1">
            <a:spLocks noGrp="1"/>
          </p:cNvSpPr>
          <p:nvPr>
            <p:ph type="title"/>
          </p:nvPr>
        </p:nvSpPr>
        <p:spPr>
          <a:xfrm>
            <a:off x="520700" y="-9525"/>
            <a:ext cx="8229600" cy="1027113"/>
          </a:xfrm>
        </p:spPr>
        <p:txBody>
          <a:bodyPr/>
          <a:lstStyle/>
          <a:p>
            <a:pPr eaLnBrk="1" hangingPunct="1"/>
            <a:r>
              <a:rPr altLang="it-IT" sz="3200" dirty="0" smtClean="0">
                <a:latin typeface="Calibri" panose="020F0502020204030204" pitchFamily="34" charset="0"/>
              </a:rPr>
              <a:t>USCITA : PRIMO PIANO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3" y="1260376"/>
            <a:ext cx="8972550" cy="55721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 txBox="1"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altLang="it-IT" sz="4000" smtClean="0">
                <a:latin typeface="Calibri" panose="020F0502020204030204" pitchFamily="34" charset="0"/>
              </a:rPr>
              <a:t>ISTITUTO COMPRENSIVO </a:t>
            </a:r>
            <a:br>
              <a:rPr altLang="it-IT" sz="4000" smtClean="0">
                <a:latin typeface="Calibri" panose="020F0502020204030204" pitchFamily="34" charset="0"/>
              </a:rPr>
            </a:br>
            <a:r>
              <a:rPr altLang="it-IT" sz="4000" smtClean="0">
                <a:latin typeface="Calibri" panose="020F0502020204030204" pitchFamily="34" charset="0"/>
              </a:rPr>
              <a:t>PAVONE CANAVESE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827088" y="1700213"/>
            <a:ext cx="7200900" cy="4897437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sz="2400" dirty="0">
                <a:solidFill>
                  <a:srgbClr val="FF0000"/>
                </a:solidFill>
              </a:rPr>
              <a:t>SCUOLA </a:t>
            </a:r>
            <a:r>
              <a:rPr sz="2400" dirty="0" smtClean="0">
                <a:solidFill>
                  <a:srgbClr val="FF0000"/>
                </a:solidFill>
              </a:rPr>
              <a:t>DELL'INFANZIA</a:t>
            </a:r>
            <a:endParaRPr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>
                <a:solidFill>
                  <a:srgbClr val="FF0000"/>
                </a:solidFill>
              </a:rPr>
              <a:t>2.  </a:t>
            </a:r>
            <a:r>
              <a:rPr sz="2400" dirty="0" smtClean="0">
                <a:solidFill>
                  <a:srgbClr val="FF0000"/>
                </a:solidFill>
              </a:rPr>
              <a:t>  SCUOLA PRIMARIA</a:t>
            </a:r>
            <a:endParaRPr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>
                <a:solidFill>
                  <a:srgbClr val="FF0000"/>
                </a:solidFill>
              </a:rPr>
              <a:t>3.  </a:t>
            </a:r>
            <a:r>
              <a:rPr sz="2400" dirty="0" smtClean="0">
                <a:solidFill>
                  <a:srgbClr val="FF0000"/>
                </a:solidFill>
              </a:rPr>
              <a:t>  SCUOLA </a:t>
            </a:r>
            <a:r>
              <a:rPr sz="2400" dirty="0">
                <a:solidFill>
                  <a:srgbClr val="FF0000"/>
                </a:solidFill>
              </a:rPr>
              <a:t>SECONDARIA DI PRIMO GRADO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 smtClean="0">
                <a:solidFill>
                  <a:srgbClr val="FF0000"/>
                </a:solidFill>
              </a:rPr>
              <a:t>4</a:t>
            </a:r>
            <a:r>
              <a:rPr sz="2400" dirty="0">
                <a:solidFill>
                  <a:srgbClr val="FF0000"/>
                </a:solidFill>
              </a:rPr>
              <a:t>. </a:t>
            </a:r>
            <a:r>
              <a:rPr sz="2400" dirty="0" smtClean="0">
                <a:solidFill>
                  <a:srgbClr val="FF0000"/>
                </a:solidFill>
              </a:rPr>
              <a:t>   SCUOLABUS</a:t>
            </a:r>
            <a:endParaRPr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>
                <a:solidFill>
                  <a:srgbClr val="FF0000"/>
                </a:solidFill>
              </a:rPr>
              <a:t>5</a:t>
            </a:r>
            <a:r>
              <a:rPr sz="2400" dirty="0" smtClean="0">
                <a:solidFill>
                  <a:srgbClr val="FF0000"/>
                </a:solidFill>
              </a:rPr>
              <a:t>.    PRE-POST </a:t>
            </a:r>
            <a:r>
              <a:rPr sz="2400" dirty="0">
                <a:solidFill>
                  <a:srgbClr val="FF0000"/>
                </a:solidFill>
              </a:rPr>
              <a:t>SCUOLA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>
                <a:solidFill>
                  <a:srgbClr val="FF0000"/>
                </a:solidFill>
              </a:rPr>
              <a:t>6. </a:t>
            </a:r>
            <a:r>
              <a:rPr sz="2400" dirty="0" smtClean="0">
                <a:solidFill>
                  <a:srgbClr val="FF0000"/>
                </a:solidFill>
              </a:rPr>
              <a:t>   MENSA</a:t>
            </a:r>
            <a:endParaRPr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>
                <a:solidFill>
                  <a:srgbClr val="FF0000"/>
                </a:solidFill>
              </a:rPr>
              <a:t>7. </a:t>
            </a:r>
            <a:r>
              <a:rPr sz="2400" dirty="0" smtClean="0">
                <a:solidFill>
                  <a:srgbClr val="FF0000"/>
                </a:solidFill>
              </a:rPr>
              <a:t>   ACCESSO SEGRETERIA</a:t>
            </a:r>
            <a:endParaRPr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endParaRPr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 txBox="1">
            <a:spLocks noChangeArrowheads="1"/>
          </p:cNvSpPr>
          <p:nvPr/>
        </p:nvSpPr>
        <p:spPr bwMode="auto">
          <a:xfrm>
            <a:off x="366713" y="14288"/>
            <a:ext cx="8229600" cy="1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dirty="0">
                <a:solidFill>
                  <a:srgbClr val="FF0000"/>
                </a:solidFill>
              </a:rPr>
              <a:t>4. </a:t>
            </a:r>
            <a:r>
              <a:rPr lang="it-IT" altLang="it-IT" dirty="0" smtClean="0">
                <a:solidFill>
                  <a:srgbClr val="FF0000"/>
                </a:solidFill>
              </a:rPr>
              <a:t>SCUOLABUS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</a:rPr>
              <a:t>(</a:t>
            </a:r>
            <a:r>
              <a:rPr lang="it-IT" altLang="it-IT" sz="1600" dirty="0" smtClean="0">
                <a:solidFill>
                  <a:srgbClr val="FF0000"/>
                </a:solidFill>
              </a:rPr>
              <a:t>IL SERVIZIO AL MOMENTO VIENE PROPOSTO, POTRA’ SUBIRE MODIFICHE IN BASE A ESIGENZE O NUOVE NORMATIVE REGIONALI E/O STATALI)</a:t>
            </a:r>
            <a:endParaRPr lang="it-IT" altLang="it-IT" sz="16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 txBox="1"/>
          <p:nvPr/>
        </p:nvSpPr>
        <p:spPr>
          <a:xfrm>
            <a:off x="82550" y="1096962"/>
            <a:ext cx="8797925" cy="564440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IL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PERCORSO STANDARD DELLO SCUOLABUS ANDATA </a:t>
            </a: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INIZIA ALLE 7:25 SEGUENDO IL SEGUENTE GIRO: 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        BORGATA </a:t>
            </a: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DOSSI;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VIA EINAUDI; VIA </a:t>
            </a: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E. FERMI,11; VIA DEI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RONCHI</a:t>
            </a: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; VIA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CIRCONVALLAZIONE</a:t>
            </a: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; </a:t>
            </a:r>
            <a:endParaRPr lang="it-IT" sz="1600" kern="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       VIA NOSETTA . </a:t>
            </a:r>
            <a:r>
              <a:rPr lang="it-IT" sz="1600" b="1" kern="0" dirty="0" smtClean="0">
                <a:solidFill>
                  <a:srgbClr val="000000"/>
                </a:solidFill>
                <a:latin typeface="Calibri"/>
                <a:cs typeface="+mn-cs"/>
              </a:rPr>
              <a:t>TALE PERCORSO VERRA’ EVENTUALMENTE MODIFICATO IN BASE ALLA RESIDENZA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 smtClean="0">
                <a:solidFill>
                  <a:srgbClr val="000000"/>
                </a:solidFill>
                <a:latin typeface="Calibri"/>
                <a:cs typeface="+mn-cs"/>
              </a:rPr>
              <a:t>        DEGLI ISCRITTI AL SERVIZIO.</a:t>
            </a:r>
            <a:endParaRPr lang="it-IT" sz="16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       GLI </a:t>
            </a: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ALUNNI DELLA SCUOLA PRIMARIA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SCENDERANNO IN PIAZZA DEL MUNICIPIO PER ENTRARE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        NEL LOCALE DEL PRE-SCUOLA (IL </a:t>
            </a: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CONDUCENTE DELL’AUTOBUS SI  ACCERTA CHE I    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       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BAMBI </a:t>
            </a: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ENTRINO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NEL LOCALE).</a:t>
            </a:r>
            <a:r>
              <a:rPr lang="it-IT" sz="1600" kern="0" dirty="0">
                <a:solidFill>
                  <a:srgbClr val="000000"/>
                </a:solidFill>
                <a:latin typeface="Calibri"/>
              </a:rPr>
              <a:t> ALL’INGRESSO VERRANNO ACCOLTI DALL’OPERATORE INCARICATO </a:t>
            </a:r>
            <a:endParaRPr lang="it-IT" sz="1600" kern="0" dirty="0" smtClean="0">
              <a:solidFill>
                <a:srgbClr val="000000"/>
              </a:solidFill>
              <a:latin typeface="Calibri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</a:rPr>
              <a:t>       E </a:t>
            </a:r>
            <a:r>
              <a:rPr lang="it-IT" sz="1600" kern="0" dirty="0">
                <a:solidFill>
                  <a:srgbClr val="000000"/>
                </a:solidFill>
                <a:latin typeface="Calibri"/>
              </a:rPr>
              <a:t>VERRA’ LORO MISURATA LA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</a:rPr>
              <a:t>TEMPERATURA.</a:t>
            </a:r>
            <a:endParaRPr lang="it-IT" sz="16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       GLI </a:t>
            </a: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ALUNNI DELLA SCUOLA SECONDARIA DI PRIMO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GRADO SCENDERANNO DAVANTI ALLA LORO    </a:t>
            </a:r>
            <a:endParaRPr lang="it-IT" sz="16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        SCUOLA</a:t>
            </a: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IL GIRO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DELLO SCUOLABUS RITORNO PER GLI </a:t>
            </a:r>
            <a:r>
              <a:rPr lang="it-IT" sz="1600" kern="0" dirty="0">
                <a:solidFill>
                  <a:srgbClr val="000000"/>
                </a:solidFill>
                <a:latin typeface="Calibri"/>
                <a:cs typeface="+mn-cs"/>
              </a:rPr>
              <a:t>ALUNNI DELLA SCUOLA SECONDARIA DI PRIMO GRADO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INIZIA AL TERMINE DELLE LEZIONI.</a:t>
            </a:r>
            <a:endParaRPr lang="it-IT" sz="16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 smtClean="0">
                <a:solidFill>
                  <a:srgbClr val="000000"/>
                </a:solidFill>
                <a:latin typeface="Calibri"/>
                <a:cs typeface="+mn-cs"/>
              </a:rPr>
              <a:t>GLI ALUNNI DELLA SCUOLA PRIMARIA ASPETTERANNO LO SCUOLABUS RITORNO IN COMPAGNIA DI UN OPERATORE CHE LI ACCOMPAGNERA’ AL MEZZO.</a:t>
            </a:r>
            <a:endParaRPr lang="it-IT" sz="16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1" kern="0" dirty="0">
                <a:solidFill>
                  <a:srgbClr val="000000"/>
                </a:solidFill>
                <a:latin typeface="Calibri"/>
                <a:cs typeface="+mn-cs"/>
              </a:rPr>
              <a:t>      N.B. I </a:t>
            </a:r>
            <a:r>
              <a:rPr lang="it-IT" sz="1600" b="1" i="1" kern="0" dirty="0" smtClean="0">
                <a:solidFill>
                  <a:srgbClr val="000000"/>
                </a:solidFill>
                <a:latin typeface="Calibri"/>
                <a:cs typeface="+mn-cs"/>
              </a:rPr>
              <a:t>RAGAZZI </a:t>
            </a:r>
            <a:r>
              <a:rPr lang="it-IT" sz="1600" b="1" i="1" kern="0" dirty="0">
                <a:solidFill>
                  <a:srgbClr val="000000"/>
                </a:solidFill>
                <a:latin typeface="Calibri"/>
                <a:cs typeface="+mn-cs"/>
              </a:rPr>
              <a:t>DEVONO INDOSSARE LA </a:t>
            </a:r>
            <a:r>
              <a:rPr lang="it-IT" sz="1600" b="1" i="1" kern="0" dirty="0" smtClean="0">
                <a:solidFill>
                  <a:srgbClr val="000000"/>
                </a:solidFill>
                <a:latin typeface="Calibri"/>
                <a:cs typeface="+mn-cs"/>
              </a:rPr>
              <a:t>MASCHERINA, RISPETTARE LE REGOLE DI 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1" kern="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it-IT" sz="1600" b="1" i="1" kern="0" dirty="0" smtClean="0">
                <a:solidFill>
                  <a:srgbClr val="000000"/>
                </a:solidFill>
                <a:latin typeface="Calibri"/>
                <a:cs typeface="+mn-cs"/>
              </a:rPr>
              <a:t>     DISTANZIAMENTO E MANTENERE IL POSTO SULLO SCUOLABUS</a:t>
            </a:r>
            <a:endParaRPr lang="it-IT" sz="1600" b="1" i="1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 txBox="1">
            <a:spLocks noChangeArrowheads="1"/>
          </p:cNvSpPr>
          <p:nvPr/>
        </p:nvSpPr>
        <p:spPr bwMode="auto">
          <a:xfrm>
            <a:off x="366713" y="341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dirty="0">
                <a:solidFill>
                  <a:srgbClr val="FF0000"/>
                </a:solidFill>
              </a:rPr>
              <a:t>5. PRE-POST </a:t>
            </a:r>
            <a:r>
              <a:rPr lang="it-IT" altLang="it-IT" dirty="0" smtClean="0">
                <a:solidFill>
                  <a:srgbClr val="FF0000"/>
                </a:solidFill>
              </a:rPr>
              <a:t>SCUOLA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</a:rPr>
              <a:t>(IL SERVIZIO AL MOMENTO VIENE PROPOSTO, POTRA’ SUBIRE MODIFICHE IN BASE A ESIGENZE O NUOVE NORMATIVE REGIONALI E/O STATALI)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22531" name="Segnaposto contenuto 2"/>
          <p:cNvSpPr txBox="1">
            <a:spLocks noChangeArrowheads="1"/>
          </p:cNvSpPr>
          <p:nvPr/>
        </p:nvSpPr>
        <p:spPr bwMode="auto">
          <a:xfrm>
            <a:off x="557213" y="1484313"/>
            <a:ext cx="7848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it-IT" altLang="it-IT" sz="2400" dirty="0"/>
          </a:p>
        </p:txBody>
      </p:sp>
      <p:sp>
        <p:nvSpPr>
          <p:cNvPr id="4" name="Segnaposto contenuto 2"/>
          <p:cNvSpPr txBox="1"/>
          <p:nvPr/>
        </p:nvSpPr>
        <p:spPr>
          <a:xfrm>
            <a:off x="827584" y="1628800"/>
            <a:ext cx="7848600" cy="47529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 smtClean="0">
                <a:solidFill>
                  <a:srgbClr val="000000"/>
                </a:solidFill>
                <a:latin typeface="Calibri"/>
                <a:cs typeface="+mn-cs"/>
              </a:rPr>
              <a:t>I SERVIZI PER LA SCUOLA DELL’INFANZIA, VERRANNO ATTIVATI SE SI RAGGIUNGERA’ UN NUMERO SUFFICIENTE </a:t>
            </a:r>
            <a:r>
              <a:rPr lang="it-IT" sz="2000" kern="0" smtClean="0">
                <a:solidFill>
                  <a:srgbClr val="000000"/>
                </a:solidFill>
                <a:latin typeface="Calibri"/>
                <a:cs typeface="+mn-cs"/>
              </a:rPr>
              <a:t>DI ISCRIZIONI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 smtClean="0">
                <a:solidFill>
                  <a:srgbClr val="000000"/>
                </a:solidFill>
                <a:latin typeface="Calibri"/>
              </a:rPr>
              <a:t>I </a:t>
            </a:r>
            <a:r>
              <a:rPr lang="it-IT" sz="2000" kern="0" dirty="0">
                <a:solidFill>
                  <a:srgbClr val="000000"/>
                </a:solidFill>
                <a:latin typeface="Calibri"/>
              </a:rPr>
              <a:t>SERVIZI PER LA SCUOLA </a:t>
            </a:r>
            <a:r>
              <a:rPr lang="it-IT" sz="2000" kern="0" dirty="0" smtClean="0">
                <a:solidFill>
                  <a:srgbClr val="000000"/>
                </a:solidFill>
                <a:latin typeface="Calibri"/>
              </a:rPr>
              <a:t>PRIMARIA SI </a:t>
            </a:r>
            <a:r>
              <a:rPr lang="it-IT" sz="2000" kern="0" dirty="0">
                <a:solidFill>
                  <a:srgbClr val="000000"/>
                </a:solidFill>
                <a:latin typeface="Calibri"/>
              </a:rPr>
              <a:t>TERRANNO NEL LOCALE APPOSITAMENTE ALLESTITO </a:t>
            </a:r>
            <a:r>
              <a:rPr lang="it-IT" sz="2000" kern="0" dirty="0" smtClean="0">
                <a:solidFill>
                  <a:srgbClr val="000000"/>
                </a:solidFill>
                <a:latin typeface="Calibri"/>
              </a:rPr>
              <a:t>AL PIANO TERRA DEL PALAZZO MUNICIPALE (SALA GIOVANI) </a:t>
            </a:r>
            <a:r>
              <a:rPr lang="it-IT" sz="2000" kern="0" dirty="0">
                <a:solidFill>
                  <a:srgbClr val="000000"/>
                </a:solidFill>
                <a:latin typeface="Calibri"/>
              </a:rPr>
              <a:t>COI SEGUENTI  ORARI:</a:t>
            </a:r>
          </a:p>
          <a:p>
            <a:pPr marL="800100" lvl="1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 smtClean="0">
                <a:solidFill>
                  <a:srgbClr val="000000"/>
                </a:solidFill>
                <a:latin typeface="Calibri"/>
              </a:rPr>
              <a:t>PRE </a:t>
            </a:r>
            <a:r>
              <a:rPr lang="it-IT" sz="2000" kern="0" dirty="0">
                <a:solidFill>
                  <a:srgbClr val="000000"/>
                </a:solidFill>
                <a:latin typeface="Calibri"/>
              </a:rPr>
              <a:t>SCUOLA: 7.30 – </a:t>
            </a:r>
            <a:r>
              <a:rPr lang="it-IT" sz="2000" kern="0" dirty="0" smtClean="0">
                <a:solidFill>
                  <a:srgbClr val="000000"/>
                </a:solidFill>
                <a:latin typeface="Calibri"/>
              </a:rPr>
              <a:t>8.30</a:t>
            </a:r>
            <a:endParaRPr lang="it-IT" sz="2000" kern="0" dirty="0">
              <a:solidFill>
                <a:srgbClr val="000000"/>
              </a:solidFill>
              <a:latin typeface="Calibri"/>
            </a:endParaRPr>
          </a:p>
          <a:p>
            <a:pPr marL="800100" lvl="1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>
                <a:solidFill>
                  <a:srgbClr val="000000"/>
                </a:solidFill>
                <a:latin typeface="Calibri"/>
              </a:rPr>
              <a:t>POST SCUOLA: </a:t>
            </a:r>
            <a:r>
              <a:rPr lang="it-IT" sz="2000" kern="0" dirty="0" smtClean="0">
                <a:solidFill>
                  <a:srgbClr val="000000"/>
                </a:solidFill>
                <a:latin typeface="Calibri"/>
              </a:rPr>
              <a:t>16.30 </a:t>
            </a:r>
            <a:r>
              <a:rPr lang="it-IT" sz="2000" kern="0" dirty="0">
                <a:solidFill>
                  <a:srgbClr val="000000"/>
                </a:solidFill>
                <a:latin typeface="Calibri"/>
              </a:rPr>
              <a:t>– </a:t>
            </a:r>
            <a:r>
              <a:rPr lang="it-IT" sz="2000" kern="0" dirty="0" smtClean="0">
                <a:solidFill>
                  <a:srgbClr val="000000"/>
                </a:solidFill>
                <a:latin typeface="Calibri"/>
              </a:rPr>
              <a:t>17,30</a:t>
            </a:r>
            <a:endParaRPr lang="it-IT" sz="2000" kern="0" dirty="0">
              <a:solidFill>
                <a:srgbClr val="000000"/>
              </a:solidFill>
              <a:latin typeface="Calibri"/>
            </a:endParaRPr>
          </a:p>
          <a:p>
            <a:pPr lvl="1" fontAlgn="auto">
              <a:spcBef>
                <a:spcPts val="8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 smtClean="0">
                <a:solidFill>
                  <a:srgbClr val="000000"/>
                </a:solidFill>
                <a:latin typeface="Calibri"/>
              </a:rPr>
              <a:t>GLI ALUNNI VERRANNO ACCOMPAGNATI LUNGO IL PERCORSO DALL’OPERATORE INCARICATO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 txBox="1">
            <a:spLocks noGrp="1"/>
          </p:cNvSpPr>
          <p:nvPr>
            <p:ph type="title"/>
          </p:nvPr>
        </p:nvSpPr>
        <p:spPr>
          <a:xfrm>
            <a:off x="323850" y="-12700"/>
            <a:ext cx="8229600" cy="571500"/>
          </a:xfrm>
        </p:spPr>
        <p:txBody>
          <a:bodyPr/>
          <a:lstStyle/>
          <a:p>
            <a:pPr eaLnBrk="1" hangingPunct="1"/>
            <a:r>
              <a:rPr altLang="it-IT" sz="3200" smtClean="0">
                <a:solidFill>
                  <a:srgbClr val="FF0000"/>
                </a:solidFill>
                <a:latin typeface="Calibri" panose="020F0502020204030204" pitchFamily="34" charset="0"/>
              </a:rPr>
              <a:t>6. MENSA</a:t>
            </a:r>
            <a:endParaRPr altLang="it-IT" sz="3200" b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268288" y="692696"/>
            <a:ext cx="8724900" cy="60319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sz="1800" dirty="0" smtClean="0"/>
              <a:t>GLI ALUNNI DELLA SCUOLA DELL'INFANZIA CONSUMERANNO I PASTI NEL REFETTORIO IN DUE TURNI :</a:t>
            </a:r>
            <a:endParaRPr sz="1800" dirty="0"/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1800" dirty="0"/>
              <a:t>	1° TURNO, DALLE ORE 11:30.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1800" dirty="0"/>
              <a:t>	2° TURNO, DALLE ORE 12:15.</a:t>
            </a: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sz="1800" dirty="0" smtClean="0"/>
              <a:t>GLI ALUNNI DELLA </a:t>
            </a:r>
            <a:r>
              <a:rPr sz="1800" dirty="0"/>
              <a:t>SCUOLA PRIMARIA </a:t>
            </a:r>
            <a:r>
              <a:rPr sz="1800" dirty="0" smtClean="0"/>
              <a:t>CONSUMERANNO I PASTI NEL REFETTORIO DELLA </a:t>
            </a:r>
            <a:r>
              <a:rPr sz="1800" dirty="0"/>
              <a:t>SCUOLA </a:t>
            </a:r>
            <a:r>
              <a:rPr sz="1800" dirty="0" smtClean="0"/>
              <a:t>SECONDARIA DI PRIMO GRADO. LE CLASSI ENTRERANNO IN MENSA CON INTERVALLI DI 3 MINUTI UNA DALL'ALTRA. I </a:t>
            </a:r>
            <a:r>
              <a:rPr sz="1800" dirty="0"/>
              <a:t>PASTI VERRANNO DISTRIBUITI SU DUE TURNI: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1800" dirty="0"/>
              <a:t>	1° TURNO, DALLE ORE 11:30 (1°A, </a:t>
            </a:r>
            <a:r>
              <a:rPr sz="1800" dirty="0" smtClean="0"/>
              <a:t>1°B, 2°A</a:t>
            </a:r>
            <a:r>
              <a:rPr sz="1800" dirty="0"/>
              <a:t>, 2°B, </a:t>
            </a:r>
            <a:r>
              <a:rPr sz="1800" dirty="0" smtClean="0"/>
              <a:t>3°B )</a:t>
            </a:r>
            <a:endParaRPr sz="1800" dirty="0"/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1800" dirty="0"/>
              <a:t>	2° TURNO, DALLE ORE 12:30 (4°B, </a:t>
            </a:r>
            <a:r>
              <a:rPr sz="1800" dirty="0" smtClean="0"/>
              <a:t>5°B 1°B,3°A</a:t>
            </a:r>
            <a:r>
              <a:rPr sz="1800" dirty="0"/>
              <a:t>, 4°A, </a:t>
            </a:r>
            <a:r>
              <a:rPr sz="1800" dirty="0" smtClean="0"/>
              <a:t>5°A).</a:t>
            </a:r>
            <a:endParaRPr sz="1800" dirty="0"/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sz="1800" dirty="0" smtClean="0"/>
              <a:t>GLI ALUNNI DELLA SCUOLA </a:t>
            </a:r>
            <a:r>
              <a:rPr sz="1800" dirty="0"/>
              <a:t>SECONDARIA DI PRIMO GRADO </a:t>
            </a:r>
            <a:r>
              <a:rPr sz="1800" dirty="0" smtClean="0"/>
              <a:t>CONSUMERANNO I PASTI NEL REFETTORIO DALLE ORE 13:30.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sz="1800" b="1" u="sng" dirty="0" smtClean="0"/>
              <a:t>NOTE</a:t>
            </a:r>
            <a:endParaRPr sz="1800" b="1" u="sng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altLang="it-IT" sz="1800" i="1" dirty="0"/>
              <a:t> </a:t>
            </a:r>
            <a:r>
              <a:rPr lang="it-IT" altLang="it-IT" sz="1800" b="1" i="1" dirty="0" smtClean="0"/>
              <a:t>L’INGRESSO NEL REFETTORIO AVVERRA’ DALLE PORTE  SUL CORRIDOIO, L’USCITA </a:t>
            </a:r>
            <a:r>
              <a:rPr lang="it-IT" altLang="it-IT" sz="1800" b="1" i="1" dirty="0"/>
              <a:t>DALLE PORTE </a:t>
            </a:r>
            <a:r>
              <a:rPr lang="it-IT" altLang="it-IT" sz="1800" b="1" i="1" dirty="0" smtClean="0"/>
              <a:t>D’EMERGENZA.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altLang="it-IT" sz="1800" b="1" i="1" dirty="0" smtClean="0"/>
              <a:t>VIA </a:t>
            </a:r>
            <a:r>
              <a:rPr lang="it-IT" altLang="it-IT" sz="1800" b="1" i="1" dirty="0"/>
              <a:t>VIGNALE </a:t>
            </a:r>
            <a:r>
              <a:rPr lang="it-IT" altLang="it-IT" sz="1800" b="1" i="1" dirty="0" smtClean="0"/>
              <a:t>SARA’ PEDONALIZZATA DALLE </a:t>
            </a:r>
            <a:r>
              <a:rPr lang="it-IT" altLang="it-IT" sz="1800" b="1" i="1" dirty="0"/>
              <a:t>ORE 11:15 ALLA ORE </a:t>
            </a:r>
            <a:r>
              <a:rPr lang="it-IT" altLang="it-IT" sz="1800" b="1" i="1" dirty="0" smtClean="0"/>
              <a:t>13:45</a:t>
            </a:r>
            <a:endParaRPr sz="1800" dirty="0"/>
          </a:p>
        </p:txBody>
      </p:sp>
      <p:sp>
        <p:nvSpPr>
          <p:cNvPr id="23556" name="Titolo 1"/>
          <p:cNvSpPr txBox="1">
            <a:spLocks noChangeArrowheads="1"/>
          </p:cNvSpPr>
          <p:nvPr/>
        </p:nvSpPr>
        <p:spPr bwMode="auto">
          <a:xfrm>
            <a:off x="28575" y="5999163"/>
            <a:ext cx="90074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it-IT" altLang="it-IT" sz="16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/>
          <p:nvPr/>
        </p:nvSpPr>
        <p:spPr>
          <a:xfrm>
            <a:off x="250825" y="404813"/>
            <a:ext cx="8785225" cy="172878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smtClean="0">
                <a:solidFill>
                  <a:srgbClr val="000000"/>
                </a:solidFill>
                <a:latin typeface="Calibri"/>
                <a:cs typeface="+mn-cs"/>
              </a:rPr>
              <a:t>I GENITORI DEI RAGAZZI </a:t>
            </a:r>
            <a:r>
              <a:rPr lang="it-IT" sz="2000" dirty="0">
                <a:solidFill>
                  <a:srgbClr val="000000"/>
                </a:solidFill>
                <a:latin typeface="Calibri"/>
                <a:cs typeface="+mn-cs"/>
              </a:rPr>
              <a:t>DELLA SCUOLA PRIMARIA CHE NON USUFRUISCONO DEL SERVIZIO MENSA </a:t>
            </a:r>
            <a:r>
              <a:rPr lang="it-IT" sz="2000" dirty="0" smtClean="0">
                <a:solidFill>
                  <a:srgbClr val="000000"/>
                </a:solidFill>
                <a:latin typeface="Calibri"/>
                <a:cs typeface="+mn-cs"/>
              </a:rPr>
              <a:t>ATTENDERANNO I FIGLI IN VIA SAN ROCCO, MANTENENDO </a:t>
            </a:r>
            <a:r>
              <a:rPr lang="it-IT" sz="2000" dirty="0">
                <a:solidFill>
                  <a:srgbClr val="000000"/>
                </a:solidFill>
                <a:latin typeface="Calibri"/>
                <a:cs typeface="+mn-cs"/>
              </a:rPr>
              <a:t>IL DISTANZIAMENTO E </a:t>
            </a:r>
            <a:r>
              <a:rPr lang="it-IT" sz="2000" dirty="0" smtClean="0">
                <a:solidFill>
                  <a:srgbClr val="000000"/>
                </a:solidFill>
                <a:latin typeface="Calibri"/>
                <a:cs typeface="+mn-cs"/>
              </a:rPr>
              <a:t>INDOSSANDO LE MASCHERINE, </a:t>
            </a:r>
            <a:r>
              <a:rPr lang="it-IT" sz="2000" dirty="0">
                <a:solidFill>
                  <a:srgbClr val="000000"/>
                </a:solidFill>
                <a:latin typeface="Calibri"/>
                <a:cs typeface="+mn-cs"/>
              </a:rPr>
              <a:t>ALLE ORE </a:t>
            </a:r>
            <a:r>
              <a:rPr lang="it-IT" sz="2000" dirty="0">
                <a:latin typeface="+mn-lt"/>
                <a:cs typeface="+mn-cs"/>
              </a:rPr>
              <a:t>11:30 PER LE CLASSI 1°A, 1°B, 3°B E ALLE ORE 12:30 PER LE CLASSI 4°B, 5°B, 3°A, 4°A, 5°A. </a:t>
            </a: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7391400" cy="45148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/>
          <p:nvPr/>
        </p:nvSpPr>
        <p:spPr>
          <a:xfrm>
            <a:off x="250825" y="230189"/>
            <a:ext cx="8785225" cy="11825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smtClean="0">
                <a:solidFill>
                  <a:srgbClr val="000000"/>
                </a:solidFill>
                <a:latin typeface="Calibri"/>
                <a:cs typeface="+mn-cs"/>
              </a:rPr>
              <a:t>I GENITORI DEI RAGAZZI DELLE CLASSI  </a:t>
            </a:r>
            <a:r>
              <a:rPr lang="it-IT" sz="2000" dirty="0" smtClean="0">
                <a:latin typeface="+mn-lt"/>
                <a:cs typeface="+mn-cs"/>
              </a:rPr>
              <a:t>2°A E </a:t>
            </a:r>
            <a:r>
              <a:rPr lang="it-IT" sz="2000" dirty="0">
                <a:latin typeface="+mn-lt"/>
                <a:cs typeface="+mn-cs"/>
              </a:rPr>
              <a:t>2°B </a:t>
            </a:r>
            <a:r>
              <a:rPr lang="it-IT" sz="2000" dirty="0" smtClean="0">
                <a:latin typeface="+mn-lt"/>
                <a:cs typeface="+mn-cs"/>
              </a:rPr>
              <a:t> DELLA SCUOLA PIMARIA CHE NON </a:t>
            </a:r>
            <a:r>
              <a:rPr lang="it-IT" sz="2000" dirty="0" smtClean="0">
                <a:solidFill>
                  <a:srgbClr val="000000"/>
                </a:solidFill>
                <a:latin typeface="Calibri"/>
                <a:cs typeface="+mn-cs"/>
              </a:rPr>
              <a:t>USUFRUISCONO </a:t>
            </a:r>
            <a:r>
              <a:rPr lang="it-IT" sz="2000" dirty="0">
                <a:solidFill>
                  <a:srgbClr val="000000"/>
                </a:solidFill>
                <a:latin typeface="Calibri"/>
                <a:cs typeface="+mn-cs"/>
              </a:rPr>
              <a:t>DEL SERVIZIO MENSA , </a:t>
            </a:r>
            <a:r>
              <a:rPr lang="it-IT" sz="2000" dirty="0" smtClean="0">
                <a:solidFill>
                  <a:srgbClr val="000000"/>
                </a:solidFill>
                <a:latin typeface="Calibri"/>
                <a:cs typeface="+mn-cs"/>
              </a:rPr>
              <a:t>ATTENDERANNO I FIGLI IN VIA VIGNALE</a:t>
            </a:r>
            <a:endParaRPr lang="it-IT" sz="20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4785"/>
            <a:ext cx="8305800" cy="4800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1414785"/>
            <a:ext cx="8305800" cy="48006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tangolo 1"/>
          <p:cNvSpPr>
            <a:spLocks noChangeArrowheads="1"/>
          </p:cNvSpPr>
          <p:nvPr/>
        </p:nvSpPr>
        <p:spPr bwMode="auto">
          <a:xfrm>
            <a:off x="517525" y="130175"/>
            <a:ext cx="7920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>
                <a:solidFill>
                  <a:schemeClr val="tx1"/>
                </a:solidFill>
              </a:rPr>
              <a:t>GLI ALUNNI DELLA SCUOLA PRIMARIA  </a:t>
            </a:r>
            <a:r>
              <a:rPr lang="it-IT" altLang="it-IT" sz="1800" dirty="0" smtClean="0">
                <a:solidFill>
                  <a:schemeClr val="tx1"/>
                </a:solidFill>
              </a:rPr>
              <a:t>CHE FARANO LA </a:t>
            </a:r>
            <a:r>
              <a:rPr lang="it-IT" altLang="it-IT" sz="1800" dirty="0">
                <a:solidFill>
                  <a:schemeClr val="tx1"/>
                </a:solidFill>
              </a:rPr>
              <a:t>PAUSA MENSA </a:t>
            </a:r>
            <a:r>
              <a:rPr lang="it-IT" altLang="it-IT" sz="1800" dirty="0" smtClean="0">
                <a:solidFill>
                  <a:schemeClr val="tx1"/>
                </a:solidFill>
              </a:rPr>
              <a:t>A </a:t>
            </a:r>
            <a:r>
              <a:rPr lang="it-IT" altLang="it-IT" sz="1800" dirty="0">
                <a:solidFill>
                  <a:schemeClr val="tx1"/>
                </a:solidFill>
              </a:rPr>
              <a:t>CASA  </a:t>
            </a:r>
            <a:r>
              <a:rPr lang="it-IT" altLang="it-IT" sz="1800" dirty="0" smtClean="0">
                <a:solidFill>
                  <a:schemeClr val="tx1"/>
                </a:solidFill>
              </a:rPr>
              <a:t>RIENTRERANNO </a:t>
            </a:r>
            <a:r>
              <a:rPr lang="it-IT" altLang="it-IT" sz="1800" dirty="0">
                <a:solidFill>
                  <a:schemeClr val="tx1"/>
                </a:solidFill>
              </a:rPr>
              <a:t>A SCUOLA DAGLLI INGRESSI DI VIA SAN </a:t>
            </a:r>
            <a:r>
              <a:rPr lang="it-IT" altLang="it-IT" sz="1800" dirty="0" smtClean="0">
                <a:solidFill>
                  <a:schemeClr val="tx1"/>
                </a:solidFill>
              </a:rPr>
              <a:t>ROCCO, </a:t>
            </a:r>
            <a:r>
              <a:rPr lang="it-IT" altLang="it-IT" sz="1800" dirty="0">
                <a:solidFill>
                  <a:schemeClr val="tx1"/>
                </a:solidFill>
              </a:rPr>
              <a:t>MANTENENDO LA DISTANZA DI SICUREZZA E INDOSSANDO LA </a:t>
            </a:r>
            <a:r>
              <a:rPr lang="it-IT" altLang="it-IT" sz="1800" dirty="0" smtClean="0">
                <a:solidFill>
                  <a:schemeClr val="tx1"/>
                </a:solidFill>
              </a:rPr>
              <a:t>MASCHERINA</a:t>
            </a:r>
            <a:endParaRPr lang="it-IT" altLang="it-IT" sz="1800" dirty="0">
              <a:solidFill>
                <a:schemeClr val="tx1"/>
              </a:solidFill>
            </a:endParaRPr>
          </a:p>
        </p:txBody>
      </p:sp>
      <p:sp>
        <p:nvSpPr>
          <p:cNvPr id="28675" name="Rettangolo 5"/>
          <p:cNvSpPr>
            <a:spLocks noChangeArrowheads="1"/>
          </p:cNvSpPr>
          <p:nvPr/>
        </p:nvSpPr>
        <p:spPr bwMode="auto">
          <a:xfrm>
            <a:off x="762000" y="3810000"/>
            <a:ext cx="7920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 smtClean="0">
                <a:solidFill>
                  <a:schemeClr val="tx1"/>
                </a:solidFill>
              </a:rPr>
              <a:t>GLI ALUNI DELLE CLASSI 2°A E 2°B DELLA SUOLA PRIMARIA SITE PRESSO LA </a:t>
            </a:r>
            <a:r>
              <a:rPr lang="it-IT" altLang="it-IT" sz="1800" dirty="0">
                <a:solidFill>
                  <a:schemeClr val="tx1"/>
                </a:solidFill>
              </a:rPr>
              <a:t>SCUOLA SECONDARIA DI PRIMO GRADO </a:t>
            </a:r>
            <a:r>
              <a:rPr lang="it-IT" altLang="it-IT" sz="1800" dirty="0" smtClean="0">
                <a:solidFill>
                  <a:schemeClr val="tx1"/>
                </a:solidFill>
              </a:rPr>
              <a:t>RIENTRERANNO DA VIA </a:t>
            </a:r>
            <a:r>
              <a:rPr lang="it-IT" altLang="it-IT" sz="1800" dirty="0">
                <a:solidFill>
                  <a:schemeClr val="tx1"/>
                </a:solidFill>
              </a:rPr>
              <a:t>VIGNALE.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90625"/>
            <a:ext cx="4962525" cy="24955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719" y="4581525"/>
            <a:ext cx="6343650" cy="1905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54" y="980728"/>
            <a:ext cx="8543925" cy="5314950"/>
          </a:xfrm>
          <a:prstGeom prst="rect">
            <a:avLst/>
          </a:prstGeom>
        </p:spPr>
      </p:pic>
      <p:sp>
        <p:nvSpPr>
          <p:cNvPr id="29699" name="Titolo 1"/>
          <p:cNvSpPr txBox="1"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 dirty="0" smtClean="0">
                <a:latin typeface="Calibri" panose="020F0502020204030204" pitchFamily="34" charset="0"/>
              </a:rPr>
              <a:t>PERCORSO PER RAGGIUNGERE LA MENSA</a:t>
            </a:r>
          </a:p>
        </p:txBody>
      </p:sp>
      <p:sp>
        <p:nvSpPr>
          <p:cNvPr id="29700" name="CasellaDiTesto 4"/>
          <p:cNvSpPr txBox="1">
            <a:spLocks noChangeArrowheads="1"/>
          </p:cNvSpPr>
          <p:nvPr/>
        </p:nvSpPr>
        <p:spPr bwMode="auto">
          <a:xfrm>
            <a:off x="971600" y="1146970"/>
            <a:ext cx="49323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b="1" dirty="0"/>
              <a:t>PERCORSO  DALLA SCUOLA PRIMARIA ALLA MENSA DELLA SCUOLA SECONDARIA DI PRIMO GRADO, DALLE ORE 11:20, MANTENEDO LA DISTANZA DI SICUREZZA  TRA LE CLASSI E INDOSSANDO LA MASCHERINA. </a:t>
            </a:r>
          </a:p>
        </p:txBody>
      </p:sp>
      <p:sp>
        <p:nvSpPr>
          <p:cNvPr id="29701" name="CasellaDiTesto 6"/>
          <p:cNvSpPr txBox="1">
            <a:spLocks noChangeArrowheads="1"/>
          </p:cNvSpPr>
          <p:nvPr/>
        </p:nvSpPr>
        <p:spPr bwMode="auto">
          <a:xfrm>
            <a:off x="3779912" y="5013176"/>
            <a:ext cx="5149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b="1" dirty="0"/>
              <a:t>PERCORSO  DALLA MENSA DELLA SCUOLA SECONDARIA DI PRIMO GRADO ALLA SCUOLA PRIMARIA, </a:t>
            </a:r>
            <a:r>
              <a:rPr lang="it-IT" altLang="it-IT" sz="1800" b="1" dirty="0" smtClean="0"/>
              <a:t> </a:t>
            </a:r>
            <a:r>
              <a:rPr lang="it-IT" altLang="it-IT" sz="1800" b="1" dirty="0"/>
              <a:t>MANTENEDO LA DISTANZA DI SICUREZZA  TRA LE CLASSI E INDOSSANDO LA MASCHERINA.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 txBox="1">
            <a:spLocks noGrp="1"/>
          </p:cNvSpPr>
          <p:nvPr>
            <p:ph type="title"/>
          </p:nvPr>
        </p:nvSpPr>
        <p:spPr>
          <a:xfrm>
            <a:off x="468313" y="25400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 smtClean="0">
                <a:solidFill>
                  <a:srgbClr val="FF0000"/>
                </a:solidFill>
                <a:latin typeface="Calibri" panose="020F0502020204030204" pitchFamily="34" charset="0"/>
              </a:rPr>
              <a:t>7. INGRESSO SEGRETERIA</a:t>
            </a:r>
          </a:p>
        </p:txBody>
      </p:sp>
      <p:pic>
        <p:nvPicPr>
          <p:cNvPr id="30723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188" y="1052513"/>
            <a:ext cx="7775575" cy="57324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 txBox="1">
            <a:spLocks noChangeArrowheads="1"/>
          </p:cNvSpPr>
          <p:nvPr/>
        </p:nvSpPr>
        <p:spPr bwMode="auto">
          <a:xfrm>
            <a:off x="1646237" y="160338"/>
            <a:ext cx="57800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b="1" dirty="0" smtClean="0">
                <a:solidFill>
                  <a:srgbClr val="FF0000"/>
                </a:solidFill>
              </a:rPr>
              <a:t>AVVISI IMPORTANTI</a:t>
            </a:r>
            <a:endParaRPr lang="it-IT" alt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 txBox="1"/>
          <p:nvPr/>
        </p:nvSpPr>
        <p:spPr>
          <a:xfrm>
            <a:off x="323812" y="932729"/>
            <a:ext cx="8424936" cy="580863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 dirty="0">
                <a:solidFill>
                  <a:srgbClr val="FF0000"/>
                </a:solidFill>
                <a:latin typeface="Calibri"/>
              </a:rPr>
              <a:t>DAL 14 </a:t>
            </a:r>
            <a:r>
              <a:rPr lang="it-IT" b="1" kern="0" dirty="0" smtClean="0">
                <a:solidFill>
                  <a:srgbClr val="FF0000"/>
                </a:solidFill>
                <a:latin typeface="Calibri"/>
              </a:rPr>
              <a:t>SETTEMBRE E PER TUTTO L’ANNO SCOLASTICO E’ VIETATO </a:t>
            </a:r>
            <a:r>
              <a:rPr lang="it-IT" sz="1600" kern="0" dirty="0" smtClean="0">
                <a:latin typeface="Calibri"/>
              </a:rPr>
              <a:t>SOSTARE IN VIA VIGNALE E VIA DON VERCELLI DALLE 10:00 ALLE 13:45 </a:t>
            </a:r>
          </a:p>
          <a:p>
            <a:pPr algn="just"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 dirty="0" smtClean="0">
                <a:solidFill>
                  <a:srgbClr val="FF0000"/>
                </a:solidFill>
                <a:latin typeface="Calibri"/>
                <a:cs typeface="+mn-cs"/>
              </a:rPr>
              <a:t>DAL 14 AL 25 SETTEMBRE VIA SAN ROCCO,</a:t>
            </a:r>
            <a:r>
              <a:rPr lang="it-IT" kern="0" dirty="0" smtClean="0">
                <a:latin typeface="Calibri"/>
                <a:cs typeface="+mn-cs"/>
              </a:rPr>
              <a:t> </a:t>
            </a:r>
            <a:r>
              <a:rPr lang="it-IT" sz="1600" kern="0" dirty="0" smtClean="0">
                <a:latin typeface="Calibri"/>
                <a:cs typeface="+mn-cs"/>
              </a:rPr>
              <a:t>SOLO NEI GIORNI DI SCUOLA,</a:t>
            </a:r>
            <a:r>
              <a:rPr lang="it-IT" sz="1600" b="1" kern="0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it-IT" sz="1600" kern="0" dirty="0" smtClean="0">
                <a:latin typeface="Calibri"/>
                <a:cs typeface="+mn-cs"/>
              </a:rPr>
              <a:t>DIVENTA A SENSO UNICO CON DIREZIONE VERSO IL MUNICIPIO NEI SEGUENTI ORARI:</a:t>
            </a:r>
          </a:p>
          <a:p>
            <a:pPr marL="285750" indent="-285750" algn="just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 smtClean="0">
                <a:latin typeface="Calibri"/>
                <a:cs typeface="+mn-cs"/>
              </a:rPr>
              <a:t> DALLE 8:00 alle 9:00</a:t>
            </a:r>
          </a:p>
          <a:p>
            <a:pPr marL="285750" indent="-285750" algn="just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 smtClean="0">
                <a:latin typeface="Calibri"/>
                <a:cs typeface="+mn-cs"/>
              </a:rPr>
              <a:t> DALLE 12:00 ALLE 13:00</a:t>
            </a:r>
          </a:p>
          <a:p>
            <a:pPr algn="just"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 dirty="0" smtClean="0">
                <a:solidFill>
                  <a:srgbClr val="FF0000"/>
                </a:solidFill>
                <a:latin typeface="Calibri"/>
                <a:cs typeface="+mn-cs"/>
              </a:rPr>
              <a:t>DAL 28 SETTEMBRE E PER TUTTO L’ANNO SCOLASTICO VIA SAN ROCCO, </a:t>
            </a:r>
            <a:r>
              <a:rPr lang="it-IT" sz="1600" kern="0" dirty="0" smtClean="0">
                <a:latin typeface="Calibri"/>
                <a:cs typeface="+mn-cs"/>
              </a:rPr>
              <a:t>SOLO NEI GIORNI DI SCUOLA, DIVENTA A SENSO UNICO VERSO IL MUNICIPIO NEI SEGUENTI ORARI:</a:t>
            </a:r>
          </a:p>
          <a:p>
            <a:pPr marL="285750" indent="-285750" algn="just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>
                <a:solidFill>
                  <a:srgbClr val="000000"/>
                </a:solidFill>
                <a:latin typeface="Calibri"/>
              </a:rPr>
              <a:t> DALLE 8:00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</a:rPr>
              <a:t>ALLE </a:t>
            </a:r>
            <a:r>
              <a:rPr lang="it-IT" sz="1600" kern="0" dirty="0">
                <a:solidFill>
                  <a:srgbClr val="000000"/>
                </a:solidFill>
                <a:latin typeface="Calibri"/>
              </a:rPr>
              <a:t>9:00</a:t>
            </a:r>
          </a:p>
          <a:p>
            <a:pPr marL="285750" indent="-285750" algn="just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kern="0" dirty="0">
                <a:solidFill>
                  <a:srgbClr val="000000"/>
                </a:solidFill>
                <a:latin typeface="Calibri"/>
              </a:rPr>
              <a:t> DALLE </a:t>
            </a:r>
            <a:r>
              <a:rPr lang="it-IT" sz="1600" kern="0" dirty="0" smtClean="0">
                <a:solidFill>
                  <a:srgbClr val="000000"/>
                </a:solidFill>
                <a:latin typeface="Calibri"/>
              </a:rPr>
              <a:t>16:00 ALLE 17:00</a:t>
            </a:r>
          </a:p>
          <a:p>
            <a:pPr marL="285750" indent="-285750" algn="just" fontAlgn="auto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00" kern="0" dirty="0">
              <a:solidFill>
                <a:srgbClr val="000000"/>
              </a:solidFill>
              <a:latin typeface="Calibri"/>
            </a:endParaRPr>
          </a:p>
          <a:p>
            <a:pPr algn="just"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00" kern="0" dirty="0">
              <a:solidFill>
                <a:srgbClr val="000000"/>
              </a:solidFill>
              <a:latin typeface="Calibri"/>
            </a:endParaRPr>
          </a:p>
          <a:p>
            <a:pPr algn="just"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 dirty="0" smtClean="0">
                <a:solidFill>
                  <a:srgbClr val="FF0000"/>
                </a:solidFill>
                <a:latin typeface="+mn-lt"/>
                <a:cs typeface="+mn-cs"/>
              </a:rPr>
              <a:t>LUNEDI</a:t>
            </a:r>
            <a:r>
              <a:rPr lang="it-IT" b="1" kern="0" dirty="0">
                <a:solidFill>
                  <a:srgbClr val="FF0000"/>
                </a:solidFill>
                <a:latin typeface="+mn-lt"/>
                <a:cs typeface="+mn-cs"/>
              </a:rPr>
              <a:t>’ 21 SETTEMBRE 2020</a:t>
            </a:r>
            <a:r>
              <a:rPr lang="it-IT" kern="0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it-IT" sz="1600" b="1" kern="0" dirty="0">
                <a:solidFill>
                  <a:srgbClr val="FF0000"/>
                </a:solidFill>
                <a:latin typeface="Calibri"/>
                <a:cs typeface="+mn-cs"/>
              </a:rPr>
              <a:t>CAUSA REFERENDUM, </a:t>
            </a:r>
            <a:r>
              <a:rPr lang="it-IT" sz="1600" kern="0" dirty="0" smtClean="0">
                <a:latin typeface="Calibri"/>
                <a:cs typeface="+mn-cs"/>
              </a:rPr>
              <a:t>IL CANCELLO GRANDE DELLA SCUOLA SECONDARIA (INGRESSO 1), </a:t>
            </a:r>
            <a:r>
              <a:rPr lang="it-IT" sz="1600" kern="0" dirty="0">
                <a:latin typeface="Calibri"/>
                <a:cs typeface="+mn-cs"/>
              </a:rPr>
              <a:t>NON VERRA’ USATO DAGLI ALUNNI, MA SOLO DALLE PERSONE CHE SI RECHERANNO A VOTARE NEI SEGGI </a:t>
            </a:r>
            <a:r>
              <a:rPr lang="it-IT" sz="1600" kern="0" dirty="0" smtClean="0">
                <a:latin typeface="Calibri"/>
                <a:cs typeface="+mn-cs"/>
              </a:rPr>
              <a:t>ALLESTITI IN PALESTRA. </a:t>
            </a:r>
            <a:r>
              <a:rPr lang="it-IT" sz="1600" kern="0" dirty="0">
                <a:latin typeface="Calibri"/>
                <a:cs typeface="+mn-cs"/>
              </a:rPr>
              <a:t>TUTTI GLI ALUNNI ENTRERANNO DAL CANCELLO </a:t>
            </a:r>
            <a:r>
              <a:rPr lang="it-IT" sz="1600" kern="0" dirty="0" smtClean="0">
                <a:latin typeface="Calibri"/>
                <a:cs typeface="+mn-cs"/>
              </a:rPr>
              <a:t>PICCOLO (INGRESSO 2) RISPETTANDO LE DISTANZE E INDOSSANDO LE MASCHERINE</a:t>
            </a:r>
            <a:endParaRPr lang="it-IT" sz="1600" kern="0" dirty="0">
              <a:latin typeface="Calibri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rgbClr val="000000"/>
                </a:solidFill>
                <a:latin typeface="Calibri"/>
                <a:cs typeface="+mn-cs"/>
              </a:rPr>
              <a:t>		</a:t>
            </a: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 SCUOLA DELL'INFANZIA</a:t>
            </a:r>
          </a:p>
        </p:txBody>
      </p:sp>
      <p:pic>
        <p:nvPicPr>
          <p:cNvPr id="4099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8" t="35394" r="37898" b="37006"/>
          <a:stretch>
            <a:fillRect/>
          </a:stretch>
        </p:blipFill>
        <p:spPr>
          <a:xfrm>
            <a:off x="1987550" y="1287463"/>
            <a:ext cx="4929188" cy="47339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 txBox="1">
            <a:spLocks noGrp="1"/>
          </p:cNvSpPr>
          <p:nvPr>
            <p:ph type="title"/>
          </p:nvPr>
        </p:nvSpPr>
        <p:spPr>
          <a:xfrm>
            <a:off x="531813" y="0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 dirty="0" smtClean="0">
                <a:latin typeface="Calibri" panose="020F0502020204030204" pitchFamily="34" charset="0"/>
              </a:rPr>
              <a:t>SCUOLA DELL'INFANZIA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49" y="1019175"/>
            <a:ext cx="4600575" cy="5838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143000"/>
            <a:ext cx="3533775" cy="486727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49" y="938682"/>
            <a:ext cx="4600575" cy="58388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 dirty="0" smtClean="0">
                <a:latin typeface="Calibri" panose="020F0502020204030204" pitchFamily="34" charset="0"/>
              </a:rPr>
              <a:t>ORARI</a:t>
            </a:r>
          </a:p>
        </p:txBody>
      </p:sp>
      <p:sp>
        <p:nvSpPr>
          <p:cNvPr id="6147" name="CasellaDiTesto 4"/>
          <p:cNvSpPr txBox="1">
            <a:spLocks noChangeArrowheads="1"/>
          </p:cNvSpPr>
          <p:nvPr/>
        </p:nvSpPr>
        <p:spPr bwMode="auto">
          <a:xfrm>
            <a:off x="5391150" y="1008063"/>
            <a:ext cx="345598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b="1" dirty="0"/>
              <a:t>INGRESSI:</a:t>
            </a:r>
            <a:endParaRPr lang="it-IT" altLang="it-IT" sz="1800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/>
              <a:t>DALLE ORE 8.00 ALLE ORE 9.00,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/>
              <a:t>GLI INGRESSI SI SVOLGERANNO CON UN SOLO ADULTO PER BAMBINO (SCAGLIONATI),  MANTENENDO LA DISTANZA DI SICUREZZA ,  INDOSSANDO LE MASCHERINE E SEGUENDO LE LINEE GUIDA MINISTERIALI.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/>
              <a:t>GLI INGRESSI DEL SALONE VERRANNO USATI PER ACCOGLIERE I BAMBINI DEL PRIMO ANNO (INSERIMENTO).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b="1" dirty="0"/>
              <a:t>USCITE: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/>
              <a:t>DALLE ORE 16.00 ALLE ORE 17.00, CON LE STESSE MODALITA’ DEGLI INGRESSI, UTILIZZANDO LE USCITE DELLE AULE.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" y="1000522"/>
            <a:ext cx="4600575" cy="58388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4" y="991433"/>
            <a:ext cx="5195887" cy="58388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401050" cy="65436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23728" y="5085184"/>
            <a:ext cx="38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/>
              <a:t>A</a:t>
            </a:r>
            <a:endParaRPr lang="it-IT" sz="5400" b="1" dirty="0"/>
          </a:p>
        </p:txBody>
      </p:sp>
      <p:sp>
        <p:nvSpPr>
          <p:cNvPr id="8" name="Rettangolo 7"/>
          <p:cNvSpPr/>
          <p:nvPr/>
        </p:nvSpPr>
        <p:spPr>
          <a:xfrm>
            <a:off x="3203849" y="5085184"/>
            <a:ext cx="936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0"/>
                <a:solidFill>
                  <a:schemeClr val="tx1"/>
                </a:solidFill>
              </a:rPr>
              <a:t>B</a:t>
            </a:r>
            <a:endParaRPr lang="it-I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948264" y="2537147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0"/>
                <a:solidFill>
                  <a:schemeClr val="tx1"/>
                </a:solidFill>
              </a:rPr>
              <a:t>C</a:t>
            </a:r>
            <a:endParaRPr lang="it-IT" sz="5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flipH="1">
            <a:off x="6660232" y="3460477"/>
            <a:ext cx="11472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it-I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57162"/>
            <a:ext cx="8401050" cy="654367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32" y="125684"/>
            <a:ext cx="8402223" cy="65445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ottotitolo 2"/>
          <p:cNvSpPr txBox="1"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altLang="it-IT" sz="3200" smtClean="0">
                <a:solidFill>
                  <a:srgbClr val="FF0000"/>
                </a:solidFill>
                <a:latin typeface="Calibri" panose="020F0502020204030204" pitchFamily="34" charset="0"/>
              </a:rPr>
              <a:t>2.  SCUOLA PRIMARIA </a:t>
            </a:r>
            <a:r>
              <a:rPr altLang="it-IT" sz="3200" smtClean="0">
                <a:latin typeface="Calibri" panose="020F0502020204030204" pitchFamily="34" charset="0"/>
              </a:rPr>
              <a:t/>
            </a:r>
            <a:br>
              <a:rPr altLang="it-IT" sz="3200" smtClean="0">
                <a:latin typeface="Calibri" panose="020F0502020204030204" pitchFamily="34" charset="0"/>
              </a:rPr>
            </a:br>
            <a:endParaRPr altLang="it-IT" sz="3200" smtClean="0">
              <a:latin typeface="Calibri" panose="020F0502020204030204" pitchFamily="34" charset="0"/>
            </a:endParaRPr>
          </a:p>
        </p:txBody>
      </p:sp>
      <p:pic>
        <p:nvPicPr>
          <p:cNvPr id="8195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42661" r="41068" b="13704"/>
          <a:stretch>
            <a:fillRect/>
          </a:stretch>
        </p:blipFill>
        <p:spPr>
          <a:xfrm>
            <a:off x="574675" y="1660525"/>
            <a:ext cx="8050213" cy="45831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ottotitolo 2"/>
          <p:cNvSpPr txBox="1"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eaLnBrk="1" hangingPunct="1"/>
            <a:r>
              <a:rPr altLang="it-IT" sz="3200" smtClean="0">
                <a:latin typeface="Calibri" panose="020F0502020204030204" pitchFamily="34" charset="0"/>
              </a:rPr>
              <a:t>INGRESSO SCUOLA PRIMARIA</a:t>
            </a:r>
            <a:br>
              <a:rPr altLang="it-IT" sz="3200" smtClean="0">
                <a:latin typeface="Calibri" panose="020F0502020204030204" pitchFamily="34" charset="0"/>
              </a:rPr>
            </a:br>
            <a:r>
              <a:rPr altLang="it-IT" sz="1800" i="1" smtClean="0">
                <a:latin typeface="Calibri" panose="020F0502020204030204" pitchFamily="34" charset="0"/>
              </a:rPr>
              <a:t> ( I CANCELLI VENGONO VIGILATI DAL PERSONALE SCOLASTICO)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156" r="-280" b="-156"/>
          <a:stretch/>
        </p:blipFill>
        <p:spPr bwMode="auto">
          <a:xfrm>
            <a:off x="561975" y="989869"/>
            <a:ext cx="80200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28184" y="5157192"/>
            <a:ext cx="360040" cy="5040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ottotitolo 2"/>
          <p:cNvSpPr txBox="1">
            <a:spLocks noGrp="1"/>
          </p:cNvSpPr>
          <p:nvPr>
            <p:ph type="title"/>
          </p:nvPr>
        </p:nvSpPr>
        <p:spPr>
          <a:xfrm>
            <a:off x="300038" y="0"/>
            <a:ext cx="8640762" cy="782638"/>
          </a:xfrm>
        </p:spPr>
        <p:txBody>
          <a:bodyPr/>
          <a:lstStyle/>
          <a:p>
            <a:pPr eaLnBrk="1" hangingPunct="1"/>
            <a:r>
              <a:rPr altLang="it-IT" sz="3200" smtClean="0">
                <a:latin typeface="Calibri" panose="020F0502020204030204" pitchFamily="34" charset="0"/>
              </a:rPr>
              <a:t>INGRESSI E DISPOSIZIONE AULE PIANO TERRA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115300" cy="56483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11760" y="4437112"/>
            <a:ext cx="1152128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ACCOGLIENZA</a:t>
            </a:r>
            <a:endParaRPr lang="it-IT" sz="1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NO SCOLASTICO 2020 T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ANNO SCOLASTICO 2020  BIS</Template>
  <TotalTime>530</TotalTime>
  <Words>867</Words>
  <Application>Microsoft Office PowerPoint</Application>
  <PresentationFormat>Presentazione su schermo (4:3)</PresentationFormat>
  <Paragraphs>104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ANNO SCOLASTICO 2020 TRIS</vt:lpstr>
      <vt:lpstr>ANNO SCOLASTICO 2020/2021</vt:lpstr>
      <vt:lpstr>ISTITUTO COMPRENSIVO  PAVONE CANAVESE</vt:lpstr>
      <vt:lpstr>1. SCUOLA DELL'INFANZIA</vt:lpstr>
      <vt:lpstr>SCUOLA DELL'INFANZIA</vt:lpstr>
      <vt:lpstr>ORARI</vt:lpstr>
      <vt:lpstr>Presentazione standard di PowerPoint</vt:lpstr>
      <vt:lpstr>2.  SCUOLA PRIMARIA  </vt:lpstr>
      <vt:lpstr>INGRESSO SCUOLA PRIMARIA  ( I CANCELLI VENGONO VIGILATI DAL PERSONALE SCOLASTICO)</vt:lpstr>
      <vt:lpstr>INGRESSI E DISPOSIZIONE AULE PIANO TERRA</vt:lpstr>
      <vt:lpstr>INGRESSI E DISPOSIZIONE AULE PRIMO PIANO</vt:lpstr>
      <vt:lpstr>Presentazione standard di PowerPoint</vt:lpstr>
      <vt:lpstr>USCITA SCUOLA PRIMARIA  ( I CANCELLI VENGONO VIGILATI DAL PERSONALE SCOLASTICO)</vt:lpstr>
      <vt:lpstr>Presentazione standard di PowerPoint</vt:lpstr>
      <vt:lpstr>3. SCUOLA SECONDARIA DI PRIMO GRADO</vt:lpstr>
      <vt:lpstr>PIANTINA SCUOLA SECONDARIA DI PRIMO GRADO </vt:lpstr>
      <vt:lpstr>INGRESSI E ORARI: PIANO TERRA</vt:lpstr>
      <vt:lpstr>USCITE E ORARI: PIANO TERRA</vt:lpstr>
      <vt:lpstr>INGRESSI E ORARI: PRIMO PIANO</vt:lpstr>
      <vt:lpstr>USCITA : PRIMO PIANO</vt:lpstr>
      <vt:lpstr>Presentazione standard di PowerPoint</vt:lpstr>
      <vt:lpstr>Presentazione standard di PowerPoint</vt:lpstr>
      <vt:lpstr>6. MENSA</vt:lpstr>
      <vt:lpstr>Presentazione standard di PowerPoint</vt:lpstr>
      <vt:lpstr>Presentazione standard di PowerPoint</vt:lpstr>
      <vt:lpstr>Presentazione standard di PowerPoint</vt:lpstr>
      <vt:lpstr>PERCORSO PER RAGGIUNGERE LA MENSA</vt:lpstr>
      <vt:lpstr>7. INGRESSO SEGRETERIA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 SCOLASTICO 2020/2021</dc:title>
  <dc:creator>ASSESSORI</dc:creator>
  <cp:lastModifiedBy>Patrizia Rizzi</cp:lastModifiedBy>
  <cp:revision>60</cp:revision>
  <cp:lastPrinted>2020-09-11T10:50:35Z</cp:lastPrinted>
  <dcterms:created xsi:type="dcterms:W3CDTF">2020-09-09T13:46:54Z</dcterms:created>
  <dcterms:modified xsi:type="dcterms:W3CDTF">2020-09-14T13:10:45Z</dcterms:modified>
</cp:coreProperties>
</file>