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68" r:id="rId3"/>
    <p:sldId id="269" r:id="rId4"/>
    <p:sldId id="270" r:id="rId5"/>
    <p:sldId id="271" r:id="rId6"/>
    <p:sldId id="257" r:id="rId7"/>
    <p:sldId id="260" r:id="rId8"/>
    <p:sldId id="265" r:id="rId9"/>
    <p:sldId id="261" r:id="rId10"/>
    <p:sldId id="264" r:id="rId11"/>
    <p:sldId id="276" r:id="rId12"/>
    <p:sldId id="277" r:id="rId13"/>
    <p:sldId id="259" r:id="rId14"/>
    <p:sldId id="262" r:id="rId15"/>
    <p:sldId id="263" r:id="rId16"/>
    <p:sldId id="287" r:id="rId17"/>
    <p:sldId id="266" r:id="rId18"/>
    <p:sldId id="288" r:id="rId19"/>
    <p:sldId id="283" r:id="rId20"/>
    <p:sldId id="285" r:id="rId21"/>
    <p:sldId id="273" r:id="rId22"/>
    <p:sldId id="289" r:id="rId23"/>
    <p:sldId id="290" r:id="rId24"/>
    <p:sldId id="291" r:id="rId25"/>
  </p:sldIdLst>
  <p:sldSz cx="9144000" cy="6858000" type="screen4x3"/>
  <p:notesSz cx="6797675" cy="9926638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4" autoAdjust="0"/>
    <p:restoredTop sz="94660"/>
  </p:normalViewPr>
  <p:slideViewPr>
    <p:cSldViewPr>
      <p:cViewPr varScale="1">
        <p:scale>
          <a:sx n="72" d="100"/>
          <a:sy n="72" d="100"/>
        </p:scale>
        <p:origin x="170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78DFD91-03C9-438E-AB0B-509675BB1D04}" type="datetimeFigureOut">
              <a:rPr lang="it-IT"/>
              <a:pPr>
                <a:defRPr/>
              </a:pPr>
              <a:t>10/09/2021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7715119-1EEA-4D5D-9F8F-FDA39B4B13C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948892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3174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91BED1F-645D-46D3-933B-348F705479BF}" type="slidenum">
              <a:rPr lang="it-IT" altLang="it-IT"/>
              <a:pPr eaLnBrk="1" hangingPunct="1"/>
              <a:t>12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08569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BE6A86-8381-46EE-AB66-96FCA05C2CF6}" type="datetime1">
              <a:rPr lang="it-IT"/>
              <a:pPr>
                <a:defRPr/>
              </a:pPr>
              <a:t>10/09/2021</a:t>
            </a:fld>
            <a:endParaRPr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7C6FCD-6415-44FC-9C6E-41FAD44A988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50171369"/>
      </p:ext>
    </p:extLst>
  </p:cSld>
  <p:clrMapOvr>
    <a:masterClrMapping/>
  </p:clrMapOvr>
  <p:transition spd="slow"/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D890A4-BB49-44D7-919C-7F4C0FADAA51}" type="datetime1">
              <a:rPr lang="it-IT"/>
              <a:pPr>
                <a:defRPr/>
              </a:pPr>
              <a:t>10/09/2021</a:t>
            </a:fld>
            <a:endParaRPr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B53181-1C08-454B-B7AE-82D7C486F806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38479901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F39E46-7EEC-4985-998B-E6F45EACF56A}" type="datetime1">
              <a:rPr lang="it-IT"/>
              <a:pPr>
                <a:defRPr/>
              </a:pPr>
              <a:t>10/09/2021</a:t>
            </a:fld>
            <a:endParaRPr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846DCE-F483-48C7-B549-678E3948D43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0180671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BF8BA6-7C02-4627-A9F9-BDD2B9E584FE}" type="datetime1">
              <a:rPr lang="it-IT"/>
              <a:pPr>
                <a:defRPr/>
              </a:pPr>
              <a:t>10/09/2021</a:t>
            </a:fld>
            <a:endParaRPr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B5E431-568A-4F80-A5D3-6B68DF13E8F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96545499"/>
      </p:ext>
    </p:extLst>
  </p:cSld>
  <p:clrMapOvr>
    <a:masterClrMapping/>
  </p:clrMapOvr>
  <p:transition spd="slow"/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F3A603-A984-41FC-BFBA-2211E0DBAB52}" type="datetime1">
              <a:rPr lang="it-IT"/>
              <a:pPr>
                <a:defRPr/>
              </a:pPr>
              <a:t>10/09/2021</a:t>
            </a:fld>
            <a:endParaRPr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0F2F01-8DF0-446D-A94E-ECE6B85A5CD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6104098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0F8C5-3CB9-43E3-BE4E-94013D4FE502}" type="datetime1">
              <a:rPr lang="it-IT"/>
              <a:pPr>
                <a:defRPr/>
              </a:pPr>
              <a:t>10/09/2021</a:t>
            </a:fld>
            <a:endParaRPr/>
          </a:p>
        </p:txBody>
      </p:sp>
      <p:sp>
        <p:nvSpPr>
          <p:cNvPr id="6" name="Segnaposto piè di pagina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egnaposto numero diapositiva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AF8B7D-E7A7-4FD7-B77E-F7713ADE5356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70445452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5D21DF-2B9E-49CA-99DC-CE401A0E294C}" type="datetime1">
              <a:rPr lang="it-IT"/>
              <a:pPr>
                <a:defRPr/>
              </a:pPr>
              <a:t>10/09/2021</a:t>
            </a:fld>
            <a:endParaRPr/>
          </a:p>
        </p:txBody>
      </p:sp>
      <p:sp>
        <p:nvSpPr>
          <p:cNvPr id="8" name="Segnaposto piè di pagina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Segnaposto numero diapositiva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7CD5A-2A06-4446-B550-13194EEAF25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50364641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2469E8-F474-46D9-8EC7-29E80FE60762}" type="datetime1">
              <a:rPr lang="it-IT"/>
              <a:pPr>
                <a:defRPr/>
              </a:pPr>
              <a:t>10/09/2021</a:t>
            </a:fld>
            <a:endParaRPr/>
          </a:p>
        </p:txBody>
      </p:sp>
      <p:sp>
        <p:nvSpPr>
          <p:cNvPr id="4" name="Segnaposto piè di pagina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Segnaposto numero diapositiva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B8DBB7-083F-4EE3-A7D5-D890550E925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83694875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57FD47-8AD3-4CDD-A08B-A25EE5494B47}" type="datetime1">
              <a:rPr lang="it-IT"/>
              <a:pPr>
                <a:defRPr/>
              </a:pPr>
              <a:t>10/09/2021</a:t>
            </a:fld>
            <a:endParaRPr/>
          </a:p>
        </p:txBody>
      </p:sp>
      <p:sp>
        <p:nvSpPr>
          <p:cNvPr id="3" name="Segnaposto piè di pagina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Segnaposto numero diapositiva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55AFBF-B9D5-45B2-B7E1-206C85F48FA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21456643"/>
      </p:ext>
    </p:extLst>
  </p:cSld>
  <p:clrMapOvr>
    <a:masterClrMapping/>
  </p:clrMapOvr>
  <p:transition spd="slow"/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23AF52-D56D-4B25-8B85-1C3873A1376D}" type="datetime1">
              <a:rPr lang="it-IT"/>
              <a:pPr>
                <a:defRPr/>
              </a:pPr>
              <a:t>10/09/2021</a:t>
            </a:fld>
            <a:endParaRPr/>
          </a:p>
        </p:txBody>
      </p:sp>
      <p:sp>
        <p:nvSpPr>
          <p:cNvPr id="6" name="Segnaposto piè di pagina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egnaposto numero diapositiva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CCB352-6E34-4071-BA7E-394D8791D158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05508234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it-IT" noProof="0"/>
              <a:t>Fare clic sull'icona per inserire un'immagine</a:t>
            </a:r>
          </a:p>
        </p:txBody>
      </p:sp>
      <p:sp>
        <p:nvSpPr>
          <p:cNvPr id="4" name="Segnaposto testo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EE349C-5BE0-405A-8E20-AB147463EEB4}" type="datetime1">
              <a:rPr lang="it-IT"/>
              <a:pPr>
                <a:defRPr/>
              </a:pPr>
              <a:t>10/09/2021</a:t>
            </a:fld>
            <a:endParaRPr/>
          </a:p>
        </p:txBody>
      </p:sp>
      <p:sp>
        <p:nvSpPr>
          <p:cNvPr id="6" name="Segnaposto piè di pagina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egnaposto numero diapositiva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94D450-F22D-4DAC-B255-F64A4406B24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75876524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027" name="Segnaposto testo 2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cs typeface="+mn-cs"/>
              </a:defRPr>
            </a:lvl1pPr>
          </a:lstStyle>
          <a:p>
            <a:pPr>
              <a:defRPr/>
            </a:pPr>
            <a:fld id="{4C762CEC-25A5-4505-876D-9EDC477741B3}" type="datetime1">
              <a:rPr lang="it-IT"/>
              <a:pPr>
                <a:defRPr/>
              </a:pPr>
              <a:t>10/09/2021</a:t>
            </a:fld>
            <a:endParaRPr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15AFAD39-EA14-4BF4-864E-92CA75A88088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lang="it-IT" sz="4400" kern="1200">
          <a:solidFill>
            <a:srgbClr val="000000"/>
          </a:solidFill>
          <a:latin typeface="Calibri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ts val="8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it-IT" sz="3200" kern="1200">
          <a:solidFill>
            <a:srgbClr val="000000"/>
          </a:solidFill>
          <a:latin typeface="Calibri"/>
        </a:defRPr>
      </a:lvl1pPr>
      <a:lvl2pPr marL="742950" lvl="1" indent="-285750" algn="l" rtl="0" eaLnBrk="1" fontAlgn="base" hangingPunct="1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lang="it-IT" sz="2800" kern="1200">
          <a:solidFill>
            <a:srgbClr val="000000"/>
          </a:solidFill>
          <a:latin typeface="Calibri"/>
        </a:defRPr>
      </a:lvl2pPr>
      <a:lvl3pPr marL="1143000" lvl="2" indent="-228600" algn="l" rtl="0" eaLnBrk="1" fontAlgn="base" hangingPunct="1">
        <a:spcBef>
          <a:spcPts val="6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it-IT" sz="2400" kern="1200">
          <a:solidFill>
            <a:srgbClr val="000000"/>
          </a:solidFill>
          <a:latin typeface="Calibri"/>
        </a:defRPr>
      </a:lvl3pPr>
      <a:lvl4pPr marL="1600200" lvl="3" indent="-228600" algn="l" rtl="0" eaLnBrk="1" fontAlgn="base" hangingPunct="1"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–"/>
        <a:defRPr lang="it-IT" sz="2000" kern="1200">
          <a:solidFill>
            <a:srgbClr val="000000"/>
          </a:solidFill>
          <a:latin typeface="Calibri"/>
        </a:defRPr>
      </a:lvl4pPr>
      <a:lvl5pPr marL="2057400" lvl="4" indent="-228600" algn="l" rtl="0" eaLnBrk="1" fontAlgn="base" hangingPunct="1"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»"/>
        <a:defRPr lang="it-IT" sz="2000" kern="1200">
          <a:solidFill>
            <a:srgbClr val="000000"/>
          </a:solidFill>
          <a:latin typeface="Calibri"/>
        </a:defRPr>
      </a:lvl5pPr>
      <a:lvl6pPr marL="2514600" indent="-228600" algn="l" rtl="0" eaLnBrk="1" fontAlgn="base" hangingPunct="1">
        <a:spcBef>
          <a:spcPts val="500"/>
        </a:spcBef>
        <a:spcAft>
          <a:spcPct val="0"/>
        </a:spcAft>
        <a:buSzPct val="100000"/>
        <a:buFont typeface="Arial" charset="0"/>
        <a:buChar char="»"/>
        <a:defRPr lang="it-IT" sz="2000" kern="1200">
          <a:solidFill>
            <a:srgbClr val="000000"/>
          </a:solidFill>
          <a:latin typeface="Calibri"/>
        </a:defRPr>
      </a:lvl6pPr>
      <a:lvl7pPr marL="2971800" indent="-228600" algn="l" rtl="0" eaLnBrk="1" fontAlgn="base" hangingPunct="1">
        <a:spcBef>
          <a:spcPts val="500"/>
        </a:spcBef>
        <a:spcAft>
          <a:spcPct val="0"/>
        </a:spcAft>
        <a:buSzPct val="100000"/>
        <a:buFont typeface="Arial" charset="0"/>
        <a:buChar char="»"/>
        <a:defRPr lang="it-IT" sz="2000" kern="1200">
          <a:solidFill>
            <a:srgbClr val="000000"/>
          </a:solidFill>
          <a:latin typeface="Calibri"/>
        </a:defRPr>
      </a:lvl7pPr>
      <a:lvl8pPr marL="3429000" indent="-228600" algn="l" rtl="0" eaLnBrk="1" fontAlgn="base" hangingPunct="1">
        <a:spcBef>
          <a:spcPts val="500"/>
        </a:spcBef>
        <a:spcAft>
          <a:spcPct val="0"/>
        </a:spcAft>
        <a:buSzPct val="100000"/>
        <a:buFont typeface="Arial" charset="0"/>
        <a:buChar char="»"/>
        <a:defRPr lang="it-IT" sz="2000" kern="1200">
          <a:solidFill>
            <a:srgbClr val="000000"/>
          </a:solidFill>
          <a:latin typeface="Calibri"/>
        </a:defRPr>
      </a:lvl8pPr>
      <a:lvl9pPr marL="3886200" indent="-228600" algn="l" rtl="0" eaLnBrk="1" fontAlgn="base" hangingPunct="1">
        <a:spcBef>
          <a:spcPts val="500"/>
        </a:spcBef>
        <a:spcAft>
          <a:spcPct val="0"/>
        </a:spcAft>
        <a:buSzPct val="100000"/>
        <a:buFont typeface="Arial" charset="0"/>
        <a:buChar char="»"/>
        <a:defRPr lang="it-IT" sz="2000" kern="1200">
          <a:solidFill>
            <a:srgbClr val="000000"/>
          </a:solidFill>
          <a:latin typeface="Calibri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olo 1"/>
          <p:cNvSpPr txBox="1">
            <a:spLocks noGrp="1"/>
          </p:cNvSpPr>
          <p:nvPr>
            <p:ph type="ctrTitle"/>
          </p:nvPr>
        </p:nvSpPr>
        <p:spPr>
          <a:xfrm>
            <a:off x="611188" y="1484313"/>
            <a:ext cx="7772400" cy="1470025"/>
          </a:xfrm>
        </p:spPr>
        <p:txBody>
          <a:bodyPr/>
          <a:lstStyle/>
          <a:p>
            <a:pPr eaLnBrk="1" hangingPunct="1"/>
            <a:r>
              <a:rPr altLang="it-IT" dirty="0">
                <a:latin typeface="Calibri" panose="020F0502020204030204" pitchFamily="34" charset="0"/>
              </a:rPr>
              <a:t>ANNO SCOLASTICO 202</a:t>
            </a:r>
            <a:r>
              <a:rPr lang="it-IT" altLang="it-IT" dirty="0">
                <a:latin typeface="Calibri" panose="020F0502020204030204" pitchFamily="34" charset="0"/>
              </a:rPr>
              <a:t>1</a:t>
            </a:r>
            <a:r>
              <a:rPr altLang="it-IT" dirty="0">
                <a:latin typeface="Calibri" panose="020F0502020204030204" pitchFamily="34" charset="0"/>
              </a:rPr>
              <a:t>/202</a:t>
            </a:r>
            <a:r>
              <a:rPr lang="it-IT" altLang="it-IT" dirty="0">
                <a:latin typeface="Calibri" panose="020F0502020204030204" pitchFamily="34" charset="0"/>
              </a:rPr>
              <a:t>2</a:t>
            </a:r>
            <a:endParaRPr altLang="it-IT" dirty="0">
              <a:latin typeface="Calibri" panose="020F0502020204030204" pitchFamily="34" charset="0"/>
            </a:endParaRPr>
          </a:p>
        </p:txBody>
      </p:sp>
      <p:sp>
        <p:nvSpPr>
          <p:cNvPr id="2051" name="Sottotitolo 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eaLnBrk="1" hangingPunct="1">
              <a:spcBef>
                <a:spcPts val="1000"/>
              </a:spcBef>
            </a:pPr>
            <a:r>
              <a:rPr altLang="it-IT" sz="4000" dirty="0">
                <a:solidFill>
                  <a:srgbClr val="000000"/>
                </a:solidFill>
                <a:latin typeface="Calibri" panose="020F0502020204030204" pitchFamily="34" charset="0"/>
              </a:rPr>
              <a:t>COMUNE DI </a:t>
            </a:r>
          </a:p>
          <a:p>
            <a:pPr eaLnBrk="1" hangingPunct="1">
              <a:spcBef>
                <a:spcPts val="1000"/>
              </a:spcBef>
            </a:pPr>
            <a:r>
              <a:rPr altLang="it-IT" sz="4000" dirty="0">
                <a:solidFill>
                  <a:srgbClr val="000000"/>
                </a:solidFill>
                <a:latin typeface="Calibri" panose="020F0502020204030204" pitchFamily="34" charset="0"/>
              </a:rPr>
              <a:t>PAVONE CANAVESE</a:t>
            </a: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ottotitolo 2"/>
          <p:cNvSpPr txBox="1">
            <a:spLocks noChangeArrowheads="1"/>
          </p:cNvSpPr>
          <p:nvPr/>
        </p:nvSpPr>
        <p:spPr bwMode="auto">
          <a:xfrm>
            <a:off x="209550" y="330200"/>
            <a:ext cx="88677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ts val="8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ts val="7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it-IT" altLang="it-IT"/>
              <a:t>ORARI DEGLI INGRESSI SCAGLIONATI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33800343-E1F8-4A62-AC13-E3F07EC7EB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2" y="1013460"/>
            <a:ext cx="8029575" cy="5562600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ottotitolo 2"/>
          <p:cNvSpPr txBox="1">
            <a:spLocks noGrp="1"/>
          </p:cNvSpPr>
          <p:nvPr>
            <p:ph type="title"/>
          </p:nvPr>
        </p:nvSpPr>
        <p:spPr>
          <a:xfrm>
            <a:off x="335484" y="-28005"/>
            <a:ext cx="8229600" cy="864717"/>
          </a:xfrm>
        </p:spPr>
        <p:txBody>
          <a:bodyPr/>
          <a:lstStyle/>
          <a:p>
            <a:pPr eaLnBrk="1" hangingPunct="1"/>
            <a:r>
              <a:rPr altLang="it-IT" sz="3200" dirty="0">
                <a:latin typeface="Calibri" panose="020F0502020204030204" pitchFamily="34" charset="0"/>
              </a:rPr>
              <a:t>USCITA SCUOLA PRIMARIA</a:t>
            </a:r>
            <a:endParaRPr altLang="it-IT" sz="1800" i="1" dirty="0">
              <a:latin typeface="Calibri" panose="020F0502020204030204" pitchFamily="34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2F506515-F551-4AAA-AFD8-2F5F22B3C8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468" y="908720"/>
            <a:ext cx="7915275" cy="5695950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ottotitolo 2"/>
          <p:cNvSpPr txBox="1">
            <a:spLocks noChangeArrowheads="1"/>
          </p:cNvSpPr>
          <p:nvPr/>
        </p:nvSpPr>
        <p:spPr bwMode="auto">
          <a:xfrm>
            <a:off x="209550" y="44450"/>
            <a:ext cx="88677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ts val="8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ts val="7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it-IT" altLang="it-IT"/>
              <a:t>ORARI DELLE USCITE SCAGLIONATI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18D72B4-CBDF-408C-96E3-2827AEBB19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287" y="692696"/>
            <a:ext cx="7591425" cy="5905500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olo 1"/>
          <p:cNvSpPr txBox="1"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altLang="it-IT" sz="3200" dirty="0">
                <a:solidFill>
                  <a:srgbClr val="FF0000"/>
                </a:solidFill>
                <a:latin typeface="Calibri" panose="020F0502020204030204" pitchFamily="34" charset="0"/>
              </a:rPr>
              <a:t>3. SCUOLA SECONDARIA DI PRIMO GRADO</a:t>
            </a:r>
          </a:p>
        </p:txBody>
      </p:sp>
      <p:pic>
        <p:nvPicPr>
          <p:cNvPr id="15363" name="Picture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0" t="28690" r="8221" b="13058"/>
          <a:stretch>
            <a:fillRect/>
          </a:stretch>
        </p:blipFill>
        <p:spPr>
          <a:xfrm rot="10799991">
            <a:off x="284163" y="1754188"/>
            <a:ext cx="8596312" cy="3859212"/>
          </a:xfrm>
        </p:spPr>
      </p:pic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ottotitolo 2"/>
          <p:cNvSpPr txBox="1">
            <a:spLocks noGrp="1"/>
          </p:cNvSpPr>
          <p:nvPr>
            <p:ph type="title"/>
          </p:nvPr>
        </p:nvSpPr>
        <p:spPr>
          <a:xfrm>
            <a:off x="116945" y="138658"/>
            <a:ext cx="9002713" cy="1143000"/>
          </a:xfrm>
        </p:spPr>
        <p:txBody>
          <a:bodyPr/>
          <a:lstStyle/>
          <a:p>
            <a:pPr eaLnBrk="1" hangingPunct="1"/>
            <a:r>
              <a:rPr altLang="it-IT" sz="3200" dirty="0">
                <a:latin typeface="Calibri" panose="020F0502020204030204" pitchFamily="34" charset="0"/>
              </a:rPr>
              <a:t>PIANTINA SCUOLA SECONDARIA DI PRIMO GRADO 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3696906A-7775-45CC-A7B5-54602DD25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938" y="1556792"/>
            <a:ext cx="8582025" cy="5162550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B7A7BE58-99E6-B34C-B9CB-86581F15C122}"/>
              </a:ext>
            </a:extLst>
          </p:cNvPr>
          <p:cNvSpPr/>
          <p:nvPr/>
        </p:nvSpPr>
        <p:spPr>
          <a:xfrm>
            <a:off x="5580112" y="1844824"/>
            <a:ext cx="3024336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olo 1"/>
          <p:cNvSpPr txBox="1">
            <a:spLocks noGrp="1"/>
          </p:cNvSpPr>
          <p:nvPr>
            <p:ph type="title"/>
          </p:nvPr>
        </p:nvSpPr>
        <p:spPr>
          <a:xfrm>
            <a:off x="468313" y="115888"/>
            <a:ext cx="8229600" cy="941387"/>
          </a:xfrm>
        </p:spPr>
        <p:txBody>
          <a:bodyPr/>
          <a:lstStyle/>
          <a:p>
            <a:pPr eaLnBrk="1" hangingPunct="1"/>
            <a:r>
              <a:rPr altLang="it-IT" sz="3200">
                <a:latin typeface="Calibri" panose="020F0502020204030204" pitchFamily="34" charset="0"/>
              </a:rPr>
              <a:t>INGRESSI E ORARI: PIANO TERRA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1907704" y="3429000"/>
            <a:ext cx="216024" cy="216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655676" y="3385305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900" b="1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00A0410-818D-4543-91C2-62D1FF220A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124744"/>
            <a:ext cx="7800975" cy="5429250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olo 1"/>
          <p:cNvSpPr txBox="1">
            <a:spLocks noGrp="1"/>
          </p:cNvSpPr>
          <p:nvPr>
            <p:ph type="title"/>
          </p:nvPr>
        </p:nvSpPr>
        <p:spPr>
          <a:xfrm>
            <a:off x="468313" y="115888"/>
            <a:ext cx="8229600" cy="941387"/>
          </a:xfrm>
        </p:spPr>
        <p:txBody>
          <a:bodyPr/>
          <a:lstStyle/>
          <a:p>
            <a:pPr eaLnBrk="1" hangingPunct="1"/>
            <a:r>
              <a:rPr altLang="it-IT" sz="3200">
                <a:latin typeface="Calibri" panose="020F0502020204030204" pitchFamily="34" charset="0"/>
              </a:rPr>
              <a:t>USCITE E ORARI: PIANO TERRA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A6743D40-1E75-45BF-9CDA-0F2BE5CD9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908720"/>
            <a:ext cx="8315325" cy="5734050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olo 1"/>
          <p:cNvSpPr txBox="1">
            <a:spLocks noGrp="1"/>
          </p:cNvSpPr>
          <p:nvPr>
            <p:ph type="title"/>
          </p:nvPr>
        </p:nvSpPr>
        <p:spPr>
          <a:xfrm>
            <a:off x="520700" y="-9525"/>
            <a:ext cx="8229600" cy="1027113"/>
          </a:xfrm>
        </p:spPr>
        <p:txBody>
          <a:bodyPr/>
          <a:lstStyle/>
          <a:p>
            <a:pPr eaLnBrk="1" hangingPunct="1"/>
            <a:r>
              <a:rPr altLang="it-IT" sz="3200">
                <a:latin typeface="Calibri" panose="020F0502020204030204" pitchFamily="34" charset="0"/>
              </a:rPr>
              <a:t>INGRESSI E ORARI: PRIMO PIANO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980728"/>
            <a:ext cx="805815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olo 1"/>
          <p:cNvSpPr txBox="1">
            <a:spLocks noGrp="1"/>
          </p:cNvSpPr>
          <p:nvPr>
            <p:ph type="title"/>
          </p:nvPr>
        </p:nvSpPr>
        <p:spPr>
          <a:xfrm>
            <a:off x="520700" y="-9525"/>
            <a:ext cx="8229600" cy="1027113"/>
          </a:xfrm>
        </p:spPr>
        <p:txBody>
          <a:bodyPr/>
          <a:lstStyle/>
          <a:p>
            <a:pPr eaLnBrk="1" hangingPunct="1"/>
            <a:r>
              <a:rPr altLang="it-IT" sz="3200" dirty="0">
                <a:latin typeface="Calibri" panose="020F0502020204030204" pitchFamily="34" charset="0"/>
              </a:rPr>
              <a:t>USCITA : PRIMO PIANO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908720"/>
            <a:ext cx="8210550" cy="543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2"/>
          <p:cNvSpPr txBox="1"/>
          <p:nvPr/>
        </p:nvSpPr>
        <p:spPr>
          <a:xfrm>
            <a:off x="250825" y="404813"/>
            <a:ext cx="8785225" cy="107997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rgbClr val="000000"/>
                </a:solidFill>
                <a:latin typeface="Calibri"/>
                <a:cs typeface="+mn-cs"/>
              </a:rPr>
              <a:t>I GENITORI DEI RAGAZZI DELLA SCUOLA PRIMARIA CHE NON USUFRUISCONO DEL SERVIZIO MENSA ATTENDERANNO I FIGLI IN VIA VIGNALE, MANTENENDO IL DISTANZIAMENTO E INDOSSANDO LE MASCHERINE</a:t>
            </a:r>
            <a:r>
              <a:rPr lang="it-IT" sz="2000" dirty="0">
                <a:latin typeface="+mn-lt"/>
                <a:cs typeface="+mn-cs"/>
              </a:rPr>
              <a:t>. 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488" y="1700808"/>
            <a:ext cx="6677025" cy="477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olo 1"/>
          <p:cNvSpPr txBox="1">
            <a:spLocks noGrp="1"/>
          </p:cNvSpPr>
          <p:nvPr>
            <p:ph type="title"/>
          </p:nvPr>
        </p:nvSpPr>
        <p:spPr>
          <a:xfrm>
            <a:off x="468313" y="1196752"/>
            <a:ext cx="8229600" cy="1143000"/>
          </a:xfrm>
        </p:spPr>
        <p:txBody>
          <a:bodyPr/>
          <a:lstStyle/>
          <a:p>
            <a:pPr eaLnBrk="1" hangingPunct="1"/>
            <a:r>
              <a:rPr altLang="it-IT" sz="4000" dirty="0">
                <a:latin typeface="Calibri" panose="020F0502020204030204" pitchFamily="34" charset="0"/>
              </a:rPr>
              <a:t>ISTITUTO COMPRENSIVO </a:t>
            </a:r>
            <a:br>
              <a:rPr altLang="it-IT" sz="4000" dirty="0">
                <a:latin typeface="Calibri" panose="020F0502020204030204" pitchFamily="34" charset="0"/>
              </a:rPr>
            </a:br>
            <a:r>
              <a:rPr altLang="it-IT" sz="4000" dirty="0">
                <a:latin typeface="Calibri" panose="020F0502020204030204" pitchFamily="34" charset="0"/>
              </a:rPr>
              <a:t>PAVONE CANAVESE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>
          <a:xfrm>
            <a:off x="298637" y="3284984"/>
            <a:ext cx="8568952" cy="1800795"/>
          </a:xfrm>
        </p:spPr>
        <p:txBody>
          <a:bodyPr/>
          <a:lstStyle/>
          <a:p>
            <a:pPr marL="514350" indent="-514350" eaLnBrk="1" fontAlgn="auto" hangingPunct="1">
              <a:spcAft>
                <a:spcPts val="0"/>
              </a:spcAft>
              <a:buFont typeface="Calibri"/>
              <a:buAutoNum type="arabicPeriod"/>
              <a:defRPr/>
            </a:pPr>
            <a:r>
              <a:rPr sz="3600" dirty="0">
                <a:solidFill>
                  <a:srgbClr val="FF0000"/>
                </a:solidFill>
              </a:rPr>
              <a:t>  SCUOLA DELL'INFANZIA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/>
              <a:buNone/>
              <a:defRPr/>
            </a:pPr>
            <a:r>
              <a:rPr sz="3600" dirty="0">
                <a:solidFill>
                  <a:srgbClr val="FF0000"/>
                </a:solidFill>
              </a:rPr>
              <a:t>2.    SCUOLA PRIMARIA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/>
              <a:buNone/>
              <a:defRPr/>
            </a:pPr>
            <a:r>
              <a:rPr sz="3600" dirty="0">
                <a:solidFill>
                  <a:srgbClr val="FF0000"/>
                </a:solidFill>
              </a:rPr>
              <a:t>3.    SCUOLA SECONDARIA DI PRIMO GRADO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/>
              <a:buNone/>
              <a:defRPr/>
            </a:pPr>
            <a:endParaRPr sz="3600" dirty="0"/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ttangolo 1"/>
          <p:cNvSpPr>
            <a:spLocks noChangeArrowheads="1"/>
          </p:cNvSpPr>
          <p:nvPr/>
        </p:nvSpPr>
        <p:spPr bwMode="auto">
          <a:xfrm>
            <a:off x="521073" y="634454"/>
            <a:ext cx="7920038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8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ts val="7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it-IT" altLang="it-IT" sz="1800" dirty="0">
                <a:solidFill>
                  <a:schemeClr val="tx1"/>
                </a:solidFill>
              </a:rPr>
              <a:t>GLI ALUNNI DELLA SCUOLA PRIMARIA  CHE FARANO LA PAUSA MENSA A CASA  RIENTRERANNO A SCUOLA DAGLL’ INGRESSO DI VIA VIGNALE, MANTENENDO LA DISTANZA DI SICUREZZA E INDOSSANDO LA MASCHERINA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5" y="1556792"/>
            <a:ext cx="683895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olo 1"/>
          <p:cNvSpPr txBox="1">
            <a:spLocks noGrp="1"/>
          </p:cNvSpPr>
          <p:nvPr>
            <p:ph type="title"/>
          </p:nvPr>
        </p:nvSpPr>
        <p:spPr>
          <a:xfrm>
            <a:off x="468313" y="25400"/>
            <a:ext cx="8229600" cy="1143000"/>
          </a:xfrm>
        </p:spPr>
        <p:txBody>
          <a:bodyPr/>
          <a:lstStyle/>
          <a:p>
            <a:pPr eaLnBrk="1" hangingPunct="1"/>
            <a:r>
              <a:rPr altLang="it-IT" sz="3200">
                <a:solidFill>
                  <a:srgbClr val="FF0000"/>
                </a:solidFill>
                <a:latin typeface="Calibri" panose="020F0502020204030204" pitchFamily="34" charset="0"/>
              </a:rPr>
              <a:t>7. INGRESSO SEGRETERIA</a:t>
            </a:r>
          </a:p>
        </p:txBody>
      </p:sp>
      <p:pic>
        <p:nvPicPr>
          <p:cNvPr id="30723" name="Picture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2188" y="1052513"/>
            <a:ext cx="7775575" cy="5732462"/>
          </a:xfrm>
        </p:spPr>
      </p:pic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olo 1"/>
          <p:cNvSpPr txBox="1">
            <a:spLocks noChangeArrowheads="1"/>
          </p:cNvSpPr>
          <p:nvPr/>
        </p:nvSpPr>
        <p:spPr bwMode="auto">
          <a:xfrm>
            <a:off x="366713" y="14288"/>
            <a:ext cx="8229600" cy="108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ts val="8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ts val="7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it-IT" altLang="it-IT" dirty="0">
                <a:solidFill>
                  <a:srgbClr val="FF0000"/>
                </a:solidFill>
              </a:rPr>
              <a:t>4. SCUOLABUS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it-IT" altLang="it-IT" sz="1600" dirty="0">
                <a:solidFill>
                  <a:srgbClr val="FF0000"/>
                </a:solidFill>
              </a:rPr>
              <a:t>(IL SERVIZIO AL MOMENTO VIENE PROPOSTO, POTRA’ SUBIRE MODIFICHE IN BASE A ESIGENZE O NUOVE NORMATIVE REGIONALI E/O STATALI)</a:t>
            </a:r>
          </a:p>
        </p:txBody>
      </p:sp>
      <p:sp>
        <p:nvSpPr>
          <p:cNvPr id="3" name="Segnaposto contenuto 2"/>
          <p:cNvSpPr txBox="1"/>
          <p:nvPr/>
        </p:nvSpPr>
        <p:spPr>
          <a:xfrm>
            <a:off x="92461" y="1196752"/>
            <a:ext cx="8797925" cy="5284366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2900" indent="-342900" fontAlgn="auto"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400" kern="0" dirty="0">
                <a:solidFill>
                  <a:srgbClr val="000000"/>
                </a:solidFill>
                <a:latin typeface="Calibri"/>
                <a:cs typeface="+mn-cs"/>
              </a:rPr>
              <a:t>IL PERCORSO STANDARD DELLO SCUOLABUS ANDATA INIZIA ALLE 7:25 SEGUENDO IL SEGUENTE GIRO: </a:t>
            </a:r>
          </a:p>
          <a:p>
            <a:pPr fontAlgn="auto">
              <a:spcBef>
                <a:spcPts val="8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400" kern="0" dirty="0">
                <a:solidFill>
                  <a:srgbClr val="000000"/>
                </a:solidFill>
                <a:latin typeface="Calibri"/>
                <a:cs typeface="+mn-cs"/>
              </a:rPr>
              <a:t>        BORGATA DOSSI; VIA EINAUDI; VIA E. FERMI,11; VIA DEI RONCHI; VIA CIRCONVALLAZIONE; </a:t>
            </a:r>
          </a:p>
          <a:p>
            <a:pPr fontAlgn="auto">
              <a:spcBef>
                <a:spcPts val="8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400" kern="0" dirty="0">
                <a:solidFill>
                  <a:srgbClr val="000000"/>
                </a:solidFill>
                <a:latin typeface="Calibri"/>
                <a:cs typeface="+mn-cs"/>
              </a:rPr>
              <a:t>        VIA NOSETTA . </a:t>
            </a:r>
            <a:r>
              <a:rPr lang="it-IT" sz="1400" b="1" kern="0" dirty="0">
                <a:solidFill>
                  <a:srgbClr val="000000"/>
                </a:solidFill>
                <a:latin typeface="Calibri"/>
                <a:cs typeface="+mn-cs"/>
              </a:rPr>
              <a:t>TALE PERCORSO VERRA’ EVENTUALMENTE MODIFICATO IN BASE ALLA RESIDENZA</a:t>
            </a:r>
          </a:p>
          <a:p>
            <a:pPr fontAlgn="auto">
              <a:spcBef>
                <a:spcPts val="8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400" b="1" kern="0" dirty="0">
                <a:solidFill>
                  <a:srgbClr val="000000"/>
                </a:solidFill>
                <a:latin typeface="Calibri"/>
                <a:cs typeface="+mn-cs"/>
              </a:rPr>
              <a:t>        DEGLI ISCRITTI AL SERVIZIO.</a:t>
            </a:r>
            <a:endParaRPr lang="it-IT" sz="1400" kern="0" dirty="0">
              <a:solidFill>
                <a:srgbClr val="000000"/>
              </a:solidFill>
              <a:latin typeface="Calibri"/>
              <a:cs typeface="+mn-cs"/>
            </a:endParaRPr>
          </a:p>
          <a:p>
            <a:pPr fontAlgn="auto">
              <a:spcBef>
                <a:spcPts val="8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400" kern="0" dirty="0">
                <a:solidFill>
                  <a:srgbClr val="000000"/>
                </a:solidFill>
                <a:latin typeface="Calibri"/>
                <a:cs typeface="+mn-cs"/>
              </a:rPr>
              <a:t>        GLI ALUNNI DELLA SCUOLA PRIMARIA SCENDERANNO NELLA PIAZZETTA DAVANTI ALLE SCUOLE</a:t>
            </a:r>
          </a:p>
          <a:p>
            <a:pPr fontAlgn="auto">
              <a:spcBef>
                <a:spcPts val="8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400" kern="0" dirty="0">
                <a:solidFill>
                  <a:srgbClr val="000000"/>
                </a:solidFill>
                <a:latin typeface="Calibri"/>
                <a:cs typeface="+mn-cs"/>
              </a:rPr>
              <a:t>        MATERNA E PRIMARIA PER ENTRARE NEL LOCALE DELLA SCUOLA MATERNA PRE-SCUOLA</a:t>
            </a:r>
          </a:p>
          <a:p>
            <a:pPr fontAlgn="auto">
              <a:spcBef>
                <a:spcPts val="8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400" kern="0" dirty="0">
                <a:solidFill>
                  <a:srgbClr val="000000"/>
                </a:solidFill>
                <a:latin typeface="Calibri"/>
                <a:cs typeface="+mn-cs"/>
              </a:rPr>
              <a:t>        (IL CONDUCENTE DELL’AUTOBUS SI  ACCERTA CHE I  BAMBI ENTRINO NEL LOCALE).</a:t>
            </a:r>
          </a:p>
          <a:p>
            <a:pPr fontAlgn="auto">
              <a:spcBef>
                <a:spcPts val="8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400" kern="0" dirty="0">
                <a:solidFill>
                  <a:srgbClr val="000000"/>
                </a:solidFill>
                <a:latin typeface="Calibri"/>
                <a:cs typeface="+mn-cs"/>
              </a:rPr>
              <a:t>       </a:t>
            </a:r>
            <a:r>
              <a:rPr lang="it-IT" sz="1400" kern="0" dirty="0">
                <a:solidFill>
                  <a:srgbClr val="000000"/>
                </a:solidFill>
                <a:latin typeface="Calibri"/>
              </a:rPr>
              <a:t> LE MODALITA’ DI INGRESSO E ACCETTAZIONE SONO QUELLE PREVISTE DALLE NORMATIVE IN VIGORE.</a:t>
            </a:r>
            <a:endParaRPr lang="it-IT" sz="1400" kern="0" dirty="0">
              <a:solidFill>
                <a:srgbClr val="000000"/>
              </a:solidFill>
              <a:latin typeface="Calibri"/>
              <a:cs typeface="+mn-cs"/>
            </a:endParaRPr>
          </a:p>
          <a:p>
            <a:pPr fontAlgn="auto">
              <a:spcBef>
                <a:spcPts val="8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400" kern="0" dirty="0">
                <a:solidFill>
                  <a:srgbClr val="000000"/>
                </a:solidFill>
                <a:latin typeface="Calibri"/>
                <a:cs typeface="+mn-cs"/>
              </a:rPr>
              <a:t>        GLI STUDENTI DELLA SCUOLA SECONDARIA DI PRIMO GRADO SCENDERANNO DAVANTI ALLA LORO    </a:t>
            </a:r>
          </a:p>
          <a:p>
            <a:pPr fontAlgn="auto">
              <a:spcBef>
                <a:spcPts val="8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400" kern="0" dirty="0">
                <a:solidFill>
                  <a:srgbClr val="000000"/>
                </a:solidFill>
                <a:latin typeface="Calibri"/>
                <a:cs typeface="+mn-cs"/>
              </a:rPr>
              <a:t>        SCUOLA.</a:t>
            </a:r>
          </a:p>
          <a:p>
            <a:pPr marL="342900" indent="-342900" fontAlgn="auto"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400" kern="0" dirty="0">
                <a:solidFill>
                  <a:srgbClr val="000000"/>
                </a:solidFill>
                <a:latin typeface="Calibri"/>
                <a:cs typeface="+mn-cs"/>
              </a:rPr>
              <a:t>IL GIRO DELLO SCUOLABUS RITORNO PER GLI ALUNNI DELLA SCUOLA SECONDARIA DI PRIMO GRADO INIZIA AL TERMINE DELLE LEZIONI.</a:t>
            </a:r>
          </a:p>
          <a:p>
            <a:pPr marL="342900" indent="-342900" fontAlgn="auto"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400" kern="0" dirty="0">
                <a:solidFill>
                  <a:srgbClr val="000000"/>
                </a:solidFill>
                <a:latin typeface="Calibri"/>
                <a:cs typeface="+mn-cs"/>
              </a:rPr>
              <a:t>GLI ALUNNI DELLA SCUOLA PRIMARIA ASPETTERANNO LO SCUOLABUS RITORNO IN COMPAGNIA DI UN OPERATORE CHE LI ACCOMPAGNERA’ AL MEZZO.</a:t>
            </a:r>
          </a:p>
          <a:p>
            <a:pPr fontAlgn="auto">
              <a:spcBef>
                <a:spcPts val="800"/>
              </a:spcBef>
              <a:spcAft>
                <a:spcPts val="0"/>
              </a:spcAft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400" b="1" i="1" kern="0" dirty="0">
                <a:solidFill>
                  <a:srgbClr val="000000"/>
                </a:solidFill>
                <a:latin typeface="Calibri"/>
                <a:cs typeface="+mn-cs"/>
              </a:rPr>
              <a:t>      N.B. I RAGAZZI DEVONO INDOSSARE LA MASCHERINA, RISPETTARE LE REGOLE DI </a:t>
            </a:r>
          </a:p>
          <a:p>
            <a:pPr fontAlgn="auto">
              <a:spcBef>
                <a:spcPts val="800"/>
              </a:spcBef>
              <a:spcAft>
                <a:spcPts val="0"/>
              </a:spcAft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400" b="1" i="1" kern="0" dirty="0">
                <a:solidFill>
                  <a:srgbClr val="000000"/>
                </a:solidFill>
                <a:latin typeface="Calibri"/>
                <a:cs typeface="+mn-cs"/>
              </a:rPr>
              <a:t>      DISTANZIAMENTO E MANTENERE IL POSTO SULLO SCUOLABUS</a:t>
            </a:r>
          </a:p>
        </p:txBody>
      </p:sp>
    </p:spTree>
    <p:extLst>
      <p:ext uri="{BB962C8B-B14F-4D97-AF65-F5344CB8AC3E}">
        <p14:creationId xmlns:p14="http://schemas.microsoft.com/office/powerpoint/2010/main" val="2033255227"/>
      </p:ext>
    </p:extLst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olo 1"/>
          <p:cNvSpPr txBox="1">
            <a:spLocks noChangeArrowheads="1"/>
          </p:cNvSpPr>
          <p:nvPr/>
        </p:nvSpPr>
        <p:spPr bwMode="auto">
          <a:xfrm>
            <a:off x="366713" y="3413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ts val="8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ts val="7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it-IT" altLang="it-IT" dirty="0">
                <a:solidFill>
                  <a:srgbClr val="FF0000"/>
                </a:solidFill>
              </a:rPr>
              <a:t>5. PRE-POST SCUOLA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it-IT" altLang="it-IT" sz="1600" dirty="0">
                <a:solidFill>
                  <a:srgbClr val="FF0000"/>
                </a:solidFill>
              </a:rPr>
              <a:t>(IL SERVIZIO AL MOMENTO VIENE PROPOSTO, POTRA’ SUBIRE MODIFICHE IN BASE A ESIGENZE O NUOVE NORMATIVE REGIONALI E/O STATALI)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it-IT" altLang="it-IT" dirty="0">
              <a:solidFill>
                <a:srgbClr val="FF0000"/>
              </a:solidFill>
            </a:endParaRPr>
          </a:p>
        </p:txBody>
      </p:sp>
      <p:sp>
        <p:nvSpPr>
          <p:cNvPr id="22531" name="Segnaposto contenuto 2"/>
          <p:cNvSpPr txBox="1">
            <a:spLocks noChangeArrowheads="1"/>
          </p:cNvSpPr>
          <p:nvPr/>
        </p:nvSpPr>
        <p:spPr bwMode="auto">
          <a:xfrm>
            <a:off x="557213" y="1484313"/>
            <a:ext cx="7848600" cy="489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ts val="8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ts val="7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it-IT" altLang="it-IT" sz="2400" dirty="0"/>
          </a:p>
        </p:txBody>
      </p:sp>
      <p:sp>
        <p:nvSpPr>
          <p:cNvPr id="4" name="Segnaposto contenuto 2"/>
          <p:cNvSpPr txBox="1"/>
          <p:nvPr/>
        </p:nvSpPr>
        <p:spPr>
          <a:xfrm>
            <a:off x="827584" y="1844824"/>
            <a:ext cx="7848600" cy="475295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2900" indent="-342900" fontAlgn="auto"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kern="0" dirty="0">
                <a:solidFill>
                  <a:srgbClr val="000000"/>
                </a:solidFill>
                <a:latin typeface="Calibri"/>
                <a:cs typeface="+mn-cs"/>
              </a:rPr>
              <a:t>I SERVIZI PER LA SCUOLA DELL’INFANZIA, VERRANNO ATTIVATI SE SI RAGGIUNGERA’ UN NUMERO SUFFICIENTE DI ISCRIZIONI</a:t>
            </a:r>
          </a:p>
          <a:p>
            <a:pPr fontAlgn="auto">
              <a:spcBef>
                <a:spcPts val="800"/>
              </a:spcBef>
              <a:spcAft>
                <a:spcPts val="0"/>
              </a:spcAft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kern="0" dirty="0">
                <a:solidFill>
                  <a:srgbClr val="000000"/>
                </a:solidFill>
                <a:latin typeface="Calibri"/>
                <a:cs typeface="+mn-cs"/>
              </a:rPr>
              <a:t> </a:t>
            </a:r>
          </a:p>
          <a:p>
            <a:pPr marL="342900" indent="-342900" fontAlgn="auto"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kern="0" dirty="0">
                <a:solidFill>
                  <a:srgbClr val="000000"/>
                </a:solidFill>
                <a:latin typeface="Calibri"/>
              </a:rPr>
              <a:t>I SERVIZI PER LA SCUOLA PRIMARIA SI TERRANNO NEL LOCALE APPOSITAMENTE ALLESTITO ALLA SCUOLA DELL’INFANZIA CON I SEGUENTI  ORARI:</a:t>
            </a:r>
          </a:p>
          <a:p>
            <a:pPr marL="800100" lvl="1" indent="-342900" fontAlgn="auto">
              <a:spcBef>
                <a:spcPts val="8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kern="0" dirty="0">
                <a:solidFill>
                  <a:srgbClr val="000000"/>
                </a:solidFill>
                <a:latin typeface="Calibri"/>
              </a:rPr>
              <a:t>PRE SCUOLA: 7:30 – 8:30</a:t>
            </a:r>
          </a:p>
          <a:p>
            <a:pPr marL="800100" lvl="1" indent="-342900" fontAlgn="auto">
              <a:spcBef>
                <a:spcPts val="8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kern="0" dirty="0">
                <a:solidFill>
                  <a:srgbClr val="000000"/>
                </a:solidFill>
                <a:latin typeface="Calibri"/>
              </a:rPr>
              <a:t>POST SCUOLA: 16:30 – 17:30</a:t>
            </a:r>
          </a:p>
          <a:p>
            <a:pPr lvl="1" fontAlgn="auto">
              <a:spcBef>
                <a:spcPts val="800"/>
              </a:spcBef>
              <a:spcAft>
                <a:spcPts val="0"/>
              </a:spcAft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kern="0" dirty="0">
                <a:solidFill>
                  <a:srgbClr val="000000"/>
                </a:solidFill>
                <a:latin typeface="Calibri"/>
              </a:rPr>
              <a:t>GLI ALUNNI VERRANNO ACCOMPAGNATI LUNGO IL PERCORSO DALL’OPERATORE INCARICATO</a:t>
            </a:r>
          </a:p>
        </p:txBody>
      </p:sp>
    </p:spTree>
    <p:extLst>
      <p:ext uri="{BB962C8B-B14F-4D97-AF65-F5344CB8AC3E}">
        <p14:creationId xmlns:p14="http://schemas.microsoft.com/office/powerpoint/2010/main" val="366484990"/>
      </p:ext>
    </p:extLst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olo 1"/>
          <p:cNvSpPr txBox="1">
            <a:spLocks noGrp="1"/>
          </p:cNvSpPr>
          <p:nvPr>
            <p:ph type="title"/>
          </p:nvPr>
        </p:nvSpPr>
        <p:spPr>
          <a:xfrm>
            <a:off x="323528" y="332656"/>
            <a:ext cx="8229600" cy="571500"/>
          </a:xfrm>
        </p:spPr>
        <p:txBody>
          <a:bodyPr/>
          <a:lstStyle/>
          <a:p>
            <a:pPr eaLnBrk="1" hangingPunct="1"/>
            <a:r>
              <a:rPr altLang="it-IT" sz="3200" dirty="0">
                <a:solidFill>
                  <a:srgbClr val="FF0000"/>
                </a:solidFill>
                <a:latin typeface="Calibri" panose="020F0502020204030204" pitchFamily="34" charset="0"/>
              </a:rPr>
              <a:t>6. MENSA</a:t>
            </a:r>
            <a:endParaRPr altLang="it-IT" sz="32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>
          <a:xfrm>
            <a:off x="493675" y="1312962"/>
            <a:ext cx="8077274" cy="541168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Arial" pitchFamily="34"/>
              <a:buChar char="•"/>
              <a:defRPr/>
            </a:pPr>
            <a:r>
              <a:rPr sz="1800" dirty="0"/>
              <a:t>GLI ALUNNI DELLA SCUOLA DELL'INFANZIA CONSUMERANNO I PASTI ALLE ORE 12:00, 2 SEZIONI NEL REFRETTORIO E 1 SEZIONE IN AULA A ROTAZIONE.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/>
              <a:buNone/>
              <a:defRPr/>
            </a:pPr>
            <a:r>
              <a:rPr sz="1800" dirty="0"/>
              <a:t>	GLI ALUNNI DELLA SCUOLA PRIMARIA CONSUMERANNO I PASTI NEL  REFETTORIO IN DUE TURNI: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/>
              <a:buNone/>
              <a:defRPr/>
            </a:pPr>
            <a:r>
              <a:rPr sz="1800" dirty="0"/>
              <a:t>	1° TURNO, DALLE ORE 12:30 (1°A, 1°B, 2°A, 2°B, 3°A, 3°B, LE SECONDE 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/>
              <a:buNone/>
              <a:defRPr/>
            </a:pPr>
            <a:r>
              <a:rPr lang="it-IT" sz="1800" dirty="0"/>
              <a:t>                       </a:t>
            </a:r>
            <a:r>
              <a:rPr sz="1800" dirty="0"/>
              <a:t>MANGIANO IN CLASSE)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/>
              <a:buNone/>
              <a:defRPr/>
            </a:pPr>
            <a:r>
              <a:rPr sz="1800" dirty="0"/>
              <a:t>	2° TURNO, DALLE ORE 13:05 (4°A, 4°B, 5°A, 5°B).</a:t>
            </a:r>
          </a:p>
          <a:p>
            <a:pPr eaLnBrk="1" fontAlgn="auto" hangingPunct="1">
              <a:spcAft>
                <a:spcPts val="0"/>
              </a:spcAft>
              <a:buFont typeface="Arial" pitchFamily="34"/>
              <a:buChar char="•"/>
              <a:defRPr/>
            </a:pPr>
            <a:r>
              <a:rPr sz="1800" dirty="0"/>
              <a:t>GLI ALUNNI DELLA SCUOLA SECONDARIA DI PRIMO GRADO CONSUMERANNO I PASTI NEL REFETTORIO E ALCUNE CLASSI (LE CLASSI DEL PIANO TERRA) IN AULA DALLE ORE 13:00.</a:t>
            </a:r>
          </a:p>
          <a:p>
            <a:pPr eaLnBrk="1" fontAlgn="auto" hangingPunct="1">
              <a:spcAft>
                <a:spcPts val="0"/>
              </a:spcAft>
              <a:buFont typeface="Arial" pitchFamily="34"/>
              <a:buChar char="•"/>
              <a:defRPr/>
            </a:pPr>
            <a:endParaRPr sz="1800" dirty="0"/>
          </a:p>
        </p:txBody>
      </p:sp>
    </p:spTree>
    <p:extLst>
      <p:ext uri="{BB962C8B-B14F-4D97-AF65-F5344CB8AC3E}">
        <p14:creationId xmlns:p14="http://schemas.microsoft.com/office/powerpoint/2010/main" val="1409911578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/>
          <p:cNvSpPr txBox="1"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altLang="it-IT" sz="3200" dirty="0">
                <a:solidFill>
                  <a:srgbClr val="FF0000"/>
                </a:solidFill>
                <a:latin typeface="Calibri" panose="020F0502020204030204" pitchFamily="34" charset="0"/>
              </a:rPr>
              <a:t>1. SCUOLA DELL'INFANZIA</a:t>
            </a:r>
          </a:p>
        </p:txBody>
      </p:sp>
      <p:pic>
        <p:nvPicPr>
          <p:cNvPr id="4099" name="Picture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48" t="35394" r="37898" b="37006"/>
          <a:stretch>
            <a:fillRect/>
          </a:stretch>
        </p:blipFill>
        <p:spPr>
          <a:xfrm>
            <a:off x="1987550" y="1287463"/>
            <a:ext cx="4929188" cy="4733925"/>
          </a:xfrm>
        </p:spPr>
      </p:pic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 txBox="1">
            <a:spLocks noGrp="1"/>
          </p:cNvSpPr>
          <p:nvPr>
            <p:ph type="title"/>
          </p:nvPr>
        </p:nvSpPr>
        <p:spPr>
          <a:xfrm>
            <a:off x="531813" y="0"/>
            <a:ext cx="8229600" cy="1143000"/>
          </a:xfrm>
        </p:spPr>
        <p:txBody>
          <a:bodyPr/>
          <a:lstStyle/>
          <a:p>
            <a:pPr eaLnBrk="1" hangingPunct="1"/>
            <a:r>
              <a:rPr altLang="it-IT" sz="3200" dirty="0">
                <a:latin typeface="Calibri" panose="020F0502020204030204" pitchFamily="34" charset="0"/>
              </a:rPr>
              <a:t>PIANTINA SCUOLA DELL'INFANZIA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76" y="836712"/>
            <a:ext cx="3619500" cy="581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44824"/>
            <a:ext cx="3590925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olo 1"/>
          <p:cNvSpPr txBox="1">
            <a:spLocks noGrp="1"/>
          </p:cNvSpPr>
          <p:nvPr>
            <p:ph type="title"/>
          </p:nvPr>
        </p:nvSpPr>
        <p:spPr>
          <a:xfrm>
            <a:off x="251520" y="116632"/>
            <a:ext cx="8229600" cy="908720"/>
          </a:xfrm>
        </p:spPr>
        <p:txBody>
          <a:bodyPr/>
          <a:lstStyle/>
          <a:p>
            <a:pPr eaLnBrk="1" hangingPunct="1"/>
            <a:r>
              <a:rPr altLang="it-IT" sz="3200" dirty="0">
                <a:latin typeface="Calibri" panose="020F0502020204030204" pitchFamily="34" charset="0"/>
              </a:rPr>
              <a:t>ORARI SCUOLA DELL'INFANZIA</a:t>
            </a:r>
          </a:p>
        </p:txBody>
      </p:sp>
      <p:sp>
        <p:nvSpPr>
          <p:cNvPr id="6147" name="CasellaDiTesto 4"/>
          <p:cNvSpPr txBox="1">
            <a:spLocks noChangeArrowheads="1"/>
          </p:cNvSpPr>
          <p:nvPr/>
        </p:nvSpPr>
        <p:spPr bwMode="auto">
          <a:xfrm>
            <a:off x="4716016" y="1196752"/>
            <a:ext cx="4176464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8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ts val="7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it-IT" altLang="it-IT" sz="1800" b="1" dirty="0"/>
              <a:t>INGRESSI: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it-IT" altLang="it-IT" sz="1800" dirty="0"/>
              <a:t>PRE SCUOLA DALLE ORE 7:30 (se attivato),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it-IT" altLang="it-IT" sz="1800" dirty="0"/>
              <a:t>INFANZIA DALLE ORE 8.00 ALLE ORE 9.00,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it-IT" altLang="it-IT" sz="1800" dirty="0"/>
              <a:t>GLI INGRESSI AI LOCALI SCOLASTICI AVVENGONO A SECONDO LE MODALITA’ INDICATE DALLA SCUOLA,  MANTENENDO LA DISTANZA DI SICUREZZA ,  INDOSSANDO LE MASCHERINE E SEGUENDO LE LINEE GUIDA MINISTERIALI.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it-IT" altLang="it-IT" sz="1800" dirty="0"/>
              <a:t>E’ VIETATO SOSTARE  NEL TRAGITTO E DAVANTI AGLI INGRESSI DELLE AULE.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it-IT" altLang="it-IT" sz="1800" dirty="0"/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it-IT" altLang="it-IT" sz="1800" b="1" dirty="0"/>
              <a:t>USCITE: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it-IT" altLang="it-IT" sz="1800" dirty="0"/>
              <a:t>DALLE ORE 16.00 ALLE ORE 17.00, CON LE STESSE MODALITA’ DEGLI INGRESSI, UTILIZZANDO LE USCITE DELLE AULE.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it-IT" altLang="it-IT" sz="1800" dirty="0"/>
              <a:t>POST SCUOLA DALLE 17:00 ALLA 17:30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91571"/>
            <a:ext cx="3752850" cy="551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ottotitolo 2"/>
          <p:cNvSpPr txBox="1">
            <a:spLocks noGrp="1"/>
          </p:cNvSpPr>
          <p:nvPr>
            <p:ph type="title"/>
          </p:nvPr>
        </p:nvSpPr>
        <p:spPr>
          <a:xfrm>
            <a:off x="395288" y="692150"/>
            <a:ext cx="8229600" cy="1143000"/>
          </a:xfrm>
        </p:spPr>
        <p:txBody>
          <a:bodyPr/>
          <a:lstStyle/>
          <a:p>
            <a:pPr eaLnBrk="1" hangingPunct="1">
              <a:spcBef>
                <a:spcPts val="1000"/>
              </a:spcBef>
            </a:pPr>
            <a:r>
              <a:rPr altLang="it-IT" sz="3200">
                <a:solidFill>
                  <a:srgbClr val="FF0000"/>
                </a:solidFill>
                <a:latin typeface="Calibri" panose="020F0502020204030204" pitchFamily="34" charset="0"/>
              </a:rPr>
              <a:t>2.  SCUOLA PRIMARIA </a:t>
            </a:r>
            <a:br>
              <a:rPr altLang="it-IT" sz="3200">
                <a:latin typeface="Calibri" panose="020F0502020204030204" pitchFamily="34" charset="0"/>
              </a:rPr>
            </a:br>
            <a:endParaRPr altLang="it-IT" sz="3200">
              <a:latin typeface="Calibri" panose="020F0502020204030204" pitchFamily="34" charset="0"/>
            </a:endParaRPr>
          </a:p>
        </p:txBody>
      </p:sp>
      <p:pic>
        <p:nvPicPr>
          <p:cNvPr id="8195" name="Picture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2" t="42661" r="41068" b="13704"/>
          <a:stretch>
            <a:fillRect/>
          </a:stretch>
        </p:blipFill>
        <p:spPr>
          <a:xfrm>
            <a:off x="574675" y="1660525"/>
            <a:ext cx="8050213" cy="4583113"/>
          </a:xfrm>
        </p:spPr>
      </p:pic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ottotitolo 2"/>
          <p:cNvSpPr txBox="1">
            <a:spLocks noGrp="1"/>
          </p:cNvSpPr>
          <p:nvPr>
            <p:ph type="title"/>
          </p:nvPr>
        </p:nvSpPr>
        <p:spPr>
          <a:xfrm>
            <a:off x="323528" y="-171400"/>
            <a:ext cx="8229600" cy="1143001"/>
          </a:xfrm>
        </p:spPr>
        <p:txBody>
          <a:bodyPr/>
          <a:lstStyle/>
          <a:p>
            <a:pPr eaLnBrk="1" hangingPunct="1"/>
            <a:r>
              <a:rPr altLang="it-IT" sz="3200" dirty="0">
                <a:latin typeface="Calibri" panose="020F0502020204030204" pitchFamily="34" charset="0"/>
              </a:rPr>
              <a:t>INGRESSO SCUOLA PRIMARIA</a:t>
            </a:r>
            <a:endParaRPr altLang="it-IT" sz="1800" i="1" dirty="0">
              <a:latin typeface="Calibri" panose="020F05020202040302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228184" y="5157192"/>
            <a:ext cx="360040" cy="50405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790575"/>
            <a:ext cx="7867650" cy="5806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ottotitolo 2"/>
          <p:cNvSpPr txBox="1">
            <a:spLocks noGrp="1"/>
          </p:cNvSpPr>
          <p:nvPr>
            <p:ph type="title"/>
          </p:nvPr>
        </p:nvSpPr>
        <p:spPr>
          <a:xfrm>
            <a:off x="251618" y="260648"/>
            <a:ext cx="8640762" cy="782638"/>
          </a:xfrm>
        </p:spPr>
        <p:txBody>
          <a:bodyPr/>
          <a:lstStyle/>
          <a:p>
            <a:pPr eaLnBrk="1" hangingPunct="1"/>
            <a:r>
              <a:rPr altLang="it-IT" sz="3200" dirty="0">
                <a:latin typeface="Calibri" panose="020F0502020204030204" pitchFamily="34" charset="0"/>
              </a:rPr>
              <a:t>INGRESSI-USCITE AULE PIANO TERRA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52736"/>
            <a:ext cx="7616329" cy="56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ottotitolo 2"/>
          <p:cNvSpPr txBox="1">
            <a:spLocks noGrp="1"/>
          </p:cNvSpPr>
          <p:nvPr>
            <p:ph type="title"/>
          </p:nvPr>
        </p:nvSpPr>
        <p:spPr>
          <a:xfrm>
            <a:off x="395288" y="115888"/>
            <a:ext cx="8229600" cy="1143000"/>
          </a:xfrm>
        </p:spPr>
        <p:txBody>
          <a:bodyPr/>
          <a:lstStyle/>
          <a:p>
            <a:pPr eaLnBrk="1" hangingPunct="1"/>
            <a:r>
              <a:rPr altLang="it-IT" sz="3200" dirty="0">
                <a:latin typeface="Calibri" panose="020F0502020204030204" pitchFamily="34" charset="0"/>
              </a:rPr>
              <a:t>INGRESSI-USCITE AULE PRIMO PIANO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96752"/>
            <a:ext cx="7490221" cy="5314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ANNO SCOLASTICO 2020 TRI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ANNO SCOLASTICO 2020  BIS</Template>
  <TotalTime>2320</TotalTime>
  <Words>700</Words>
  <Application>Microsoft Office PowerPoint</Application>
  <PresentationFormat>Presentazione su schermo (4:3)</PresentationFormat>
  <Paragraphs>67</Paragraphs>
  <Slides>24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8" baseType="lpstr">
      <vt:lpstr>Arial</vt:lpstr>
      <vt:lpstr>Calibri</vt:lpstr>
      <vt:lpstr>Wingdings</vt:lpstr>
      <vt:lpstr>ANNO SCOLASTICO 2020 TRIS</vt:lpstr>
      <vt:lpstr>ANNO SCOLASTICO 2021/2022</vt:lpstr>
      <vt:lpstr>ISTITUTO COMPRENSIVO  PAVONE CANAVESE</vt:lpstr>
      <vt:lpstr>1. SCUOLA DELL'INFANZIA</vt:lpstr>
      <vt:lpstr>PIANTINA SCUOLA DELL'INFANZIA</vt:lpstr>
      <vt:lpstr>ORARI SCUOLA DELL'INFANZIA</vt:lpstr>
      <vt:lpstr>2.  SCUOLA PRIMARIA  </vt:lpstr>
      <vt:lpstr>INGRESSO SCUOLA PRIMARIA</vt:lpstr>
      <vt:lpstr>INGRESSI-USCITE AULE PIANO TERRA</vt:lpstr>
      <vt:lpstr>INGRESSI-USCITE AULE PRIMO PIANO</vt:lpstr>
      <vt:lpstr>Presentazione standard di PowerPoint</vt:lpstr>
      <vt:lpstr>USCITA SCUOLA PRIMARIA</vt:lpstr>
      <vt:lpstr>Presentazione standard di PowerPoint</vt:lpstr>
      <vt:lpstr>3. SCUOLA SECONDARIA DI PRIMO GRADO</vt:lpstr>
      <vt:lpstr>PIANTINA SCUOLA SECONDARIA DI PRIMO GRADO </vt:lpstr>
      <vt:lpstr>INGRESSI E ORARI: PIANO TERRA</vt:lpstr>
      <vt:lpstr>USCITE E ORARI: PIANO TERRA</vt:lpstr>
      <vt:lpstr>INGRESSI E ORARI: PRIMO PIANO</vt:lpstr>
      <vt:lpstr>USCITA : PRIMO PIANO</vt:lpstr>
      <vt:lpstr>Presentazione standard di PowerPoint</vt:lpstr>
      <vt:lpstr>Presentazione standard di PowerPoint</vt:lpstr>
      <vt:lpstr>7. INGRESSO SEGRETERIA</vt:lpstr>
      <vt:lpstr>Presentazione standard di PowerPoint</vt:lpstr>
      <vt:lpstr>Presentazione standard di PowerPoint</vt:lpstr>
      <vt:lpstr>6. MENSA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ANNO SCOLASTICO 2020/2021</dc:title>
  <dc:creator>ASSESSORI</dc:creator>
  <cp:lastModifiedBy>Patrizia Rizzi</cp:lastModifiedBy>
  <cp:revision>101</cp:revision>
  <cp:lastPrinted>2021-09-06T14:52:30Z</cp:lastPrinted>
  <dcterms:created xsi:type="dcterms:W3CDTF">2020-09-09T13:46:54Z</dcterms:created>
  <dcterms:modified xsi:type="dcterms:W3CDTF">2021-09-10T14:57:47Z</dcterms:modified>
</cp:coreProperties>
</file>