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82" r:id="rId2"/>
    <p:sldId id="257" r:id="rId3"/>
    <p:sldId id="259" r:id="rId4"/>
    <p:sldId id="261" r:id="rId5"/>
    <p:sldId id="262" r:id="rId6"/>
    <p:sldId id="263" r:id="rId7"/>
    <p:sldId id="264" r:id="rId8"/>
    <p:sldId id="265" r:id="rId9"/>
    <p:sldId id="266" r:id="rId10"/>
    <p:sldId id="258" r:id="rId11"/>
    <p:sldId id="272" r:id="rId12"/>
    <p:sldId id="267" r:id="rId13"/>
    <p:sldId id="269" r:id="rId14"/>
    <p:sldId id="288" r:id="rId15"/>
    <p:sldId id="289" r:id="rId16"/>
    <p:sldId id="271" r:id="rId17"/>
    <p:sldId id="290" r:id="rId18"/>
    <p:sldId id="270" r:id="rId19"/>
    <p:sldId id="283" r:id="rId20"/>
    <p:sldId id="284" r:id="rId21"/>
    <p:sldId id="285" r:id="rId22"/>
    <p:sldId id="287" r:id="rId23"/>
    <p:sldId id="286" r:id="rId24"/>
    <p:sldId id="268" r:id="rId25"/>
    <p:sldId id="299" r:id="rId26"/>
    <p:sldId id="295" r:id="rId27"/>
    <p:sldId id="292" r:id="rId28"/>
    <p:sldId id="291" r:id="rId29"/>
    <p:sldId id="296" r:id="rId30"/>
    <p:sldId id="297" r:id="rId31"/>
    <p:sldId id="293" r:id="rId32"/>
    <p:sldId id="298" r:id="rId33"/>
    <p:sldId id="294" r:id="rId34"/>
    <p:sldId id="300" r:id="rId35"/>
    <p:sldId id="281"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GO REMONDINO" initials="DR" lastIdx="1" clrIdx="0">
    <p:extLst>
      <p:ext uri="{19B8F6BF-5375-455C-9EA6-DF929625EA0E}">
        <p15:presenceInfo xmlns:p15="http://schemas.microsoft.com/office/powerpoint/2012/main" xmlns="" userId="9653e873080b5b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94291" autoAdjust="0"/>
  </p:normalViewPr>
  <p:slideViewPr>
    <p:cSldViewPr snapToGrid="0">
      <p:cViewPr varScale="1">
        <p:scale>
          <a:sx n="77" d="100"/>
          <a:sy n="77" d="100"/>
        </p:scale>
        <p:origin x="-102" y="-6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30915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412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684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29893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85044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589007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276694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567739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1941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42038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97161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988327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14829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50340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9192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62981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59398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595990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93534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62416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599347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91632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842791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27320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75708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156503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790119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2149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webpagefx.com/internet-real-tim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vincos.it/2021/04/01/social-media-in-italia-utenti-e-tempo-di-utilizzo-2020/"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hyperlink" Target="https://www.facebook.com/mydearmeliss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facebook.com/macelleriatesta1916" TargetMode="External"/><Relationship Id="rId5" Type="http://schemas.openxmlformats.org/officeDocument/2006/relationships/image" Target="../media/image5.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facebook.com/TourinVespa/?ref=page_internal" TargetMode="External"/><Relationship Id="rId5" Type="http://schemas.openxmlformats.org/officeDocument/2006/relationships/image" Target="../media/image5.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6.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6.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6.jpe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6.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336431" y="632481"/>
            <a:ext cx="9777045" cy="9290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it-IT" dirty="0"/>
              <a:t>La Comunicazione Aziendale oggi</a:t>
            </a:r>
            <a:endParaRPr dirty="0"/>
          </a:p>
        </p:txBody>
      </p:sp>
      <p:sp>
        <p:nvSpPr>
          <p:cNvPr id="85" name="Google Shape;85;p13"/>
          <p:cNvSpPr txBox="1">
            <a:spLocks noGrp="1"/>
          </p:cNvSpPr>
          <p:nvPr>
            <p:ph type="subTitle" idx="1"/>
          </p:nvPr>
        </p:nvSpPr>
        <p:spPr>
          <a:xfrm>
            <a:off x="1524000" y="1561514"/>
            <a:ext cx="9144000" cy="4147048"/>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it-IT" sz="3000" dirty="0">
                <a:latin typeface="+mn-lt"/>
              </a:rPr>
              <a:t>DIGITALIZZAZIONE DELLE IMPRESE IN ITALIA </a:t>
            </a:r>
          </a:p>
          <a:p>
            <a:pPr marL="0" lvl="0" indent="0" algn="ctr" rtl="0">
              <a:lnSpc>
                <a:spcPct val="90000"/>
              </a:lnSpc>
              <a:spcBef>
                <a:spcPts val="0"/>
              </a:spcBef>
              <a:spcAft>
                <a:spcPts val="0"/>
              </a:spcAft>
              <a:buClr>
                <a:schemeClr val="dk1"/>
              </a:buClr>
              <a:buSzPct val="100000"/>
              <a:buNone/>
            </a:pPr>
            <a:endParaRPr lang="it-IT" dirty="0">
              <a:latin typeface="+mn-lt"/>
            </a:endParaRPr>
          </a:p>
          <a:p>
            <a:pPr algn="l">
              <a:buFont typeface="Arial" panose="020B0604020202020204" pitchFamily="34" charset="0"/>
              <a:buChar char="•"/>
            </a:pPr>
            <a:r>
              <a:rPr lang="it-IT" b="0" i="0" dirty="0">
                <a:solidFill>
                  <a:srgbClr val="1D1D1B"/>
                </a:solidFill>
                <a:effectLst/>
                <a:latin typeface="+mn-lt"/>
              </a:rPr>
              <a:t>l </a:t>
            </a:r>
            <a:r>
              <a:rPr lang="it-IT" b="1" i="0" dirty="0">
                <a:solidFill>
                  <a:srgbClr val="1D1D1B"/>
                </a:solidFill>
                <a:effectLst/>
                <a:latin typeface="+mn-lt"/>
              </a:rPr>
              <a:t>54%</a:t>
            </a:r>
            <a:r>
              <a:rPr lang="it-IT" b="0" i="0" dirty="0">
                <a:solidFill>
                  <a:srgbClr val="1D1D1B"/>
                </a:solidFill>
                <a:effectLst/>
                <a:latin typeface="+mn-lt"/>
              </a:rPr>
              <a:t> delle imprese italiane intervistate pensa di aver raggiunto un livello di digitalizzazione più alto durante il periodo della pandemia, superando le aziende degli altri Paesi oggetto d’indagine.</a:t>
            </a:r>
          </a:p>
          <a:p>
            <a:pPr algn="l">
              <a:buFont typeface="Arial" panose="020B0604020202020204" pitchFamily="34" charset="0"/>
              <a:buChar char="•"/>
            </a:pPr>
            <a:r>
              <a:rPr lang="it-IT" b="0" i="0" dirty="0">
                <a:solidFill>
                  <a:srgbClr val="1D1D1B"/>
                </a:solidFill>
                <a:effectLst/>
                <a:latin typeface="+mn-lt"/>
              </a:rPr>
              <a:t>Il </a:t>
            </a:r>
            <a:r>
              <a:rPr lang="it-IT" b="1" i="0" dirty="0">
                <a:solidFill>
                  <a:srgbClr val="1D1D1B"/>
                </a:solidFill>
                <a:effectLst/>
                <a:latin typeface="+mn-lt"/>
              </a:rPr>
              <a:t>63% </a:t>
            </a:r>
            <a:r>
              <a:rPr lang="it-IT" b="0" i="0" dirty="0">
                <a:solidFill>
                  <a:srgbClr val="1D1D1B"/>
                </a:solidFill>
                <a:effectLst/>
                <a:latin typeface="+mn-lt"/>
              </a:rPr>
              <a:t>delle imprese italiane intervistate pensa che avere un posizionamento digitale migliore le avrebbe aiutate ad affrontare meglio il difficile periodo della pandemia. </a:t>
            </a:r>
          </a:p>
          <a:p>
            <a:pPr algn="l">
              <a:buFont typeface="Arial" panose="020B0604020202020204" pitchFamily="34" charset="0"/>
              <a:buChar char="•"/>
            </a:pPr>
            <a:r>
              <a:rPr lang="it-IT" b="0" i="0" dirty="0">
                <a:solidFill>
                  <a:srgbClr val="1D1D1B"/>
                </a:solidFill>
                <a:effectLst/>
                <a:latin typeface="+mn-lt"/>
              </a:rPr>
              <a:t>L’</a:t>
            </a:r>
            <a:r>
              <a:rPr lang="it-IT" b="1" i="0" dirty="0">
                <a:solidFill>
                  <a:srgbClr val="1D1D1B"/>
                </a:solidFill>
                <a:effectLst/>
                <a:latin typeface="+mn-lt"/>
              </a:rPr>
              <a:t>83%</a:t>
            </a:r>
            <a:r>
              <a:rPr lang="it-IT" b="0" i="0" dirty="0">
                <a:solidFill>
                  <a:srgbClr val="1D1D1B"/>
                </a:solidFill>
                <a:effectLst/>
                <a:latin typeface="+mn-lt"/>
              </a:rPr>
              <a:t> delle aziende italiane ha affermato che </a:t>
            </a:r>
            <a:r>
              <a:rPr lang="it-IT" b="1" i="0" dirty="0">
                <a:solidFill>
                  <a:srgbClr val="1D1D1B"/>
                </a:solidFill>
                <a:effectLst/>
                <a:latin typeface="+mn-lt"/>
              </a:rPr>
              <a:t>la digitalizzazione migliora la competitività*</a:t>
            </a:r>
          </a:p>
          <a:p>
            <a:pPr marL="50800" indent="0" algn="l"/>
            <a:r>
              <a:rPr lang="it-IT" dirty="0">
                <a:solidFill>
                  <a:srgbClr val="1D1D1B"/>
                </a:solidFill>
                <a:latin typeface="+mn-lt"/>
              </a:rPr>
              <a:t>&gt; </a:t>
            </a:r>
            <a:r>
              <a:rPr lang="it-IT" b="0" i="0" dirty="0">
                <a:solidFill>
                  <a:srgbClr val="1D1D1B"/>
                </a:solidFill>
                <a:effectLst/>
                <a:latin typeface="+mn-lt"/>
              </a:rPr>
              <a:t>In generale, le piccole attività del nostra Paese hanno mostrato una propensione alla digitalizzazione più spiccata rispetto agli altri Paesi oggetto d’indagine.</a:t>
            </a:r>
          </a:p>
          <a:p>
            <a:pPr marL="0" lvl="0" indent="0" algn="ctr" rtl="0">
              <a:lnSpc>
                <a:spcPct val="90000"/>
              </a:lnSpc>
              <a:spcBef>
                <a:spcPts val="0"/>
              </a:spcBef>
              <a:spcAft>
                <a:spcPts val="0"/>
              </a:spcAft>
              <a:buClr>
                <a:schemeClr val="dk1"/>
              </a:buClr>
              <a:buSzPct val="100000"/>
              <a:buNone/>
            </a:pPr>
            <a:endParaRPr lang="it-IT" dirty="0">
              <a:latin typeface="+mn-lt"/>
            </a:endParaRPr>
          </a:p>
          <a:p>
            <a:pPr marL="0" lvl="0" indent="0" algn="l" rtl="0">
              <a:lnSpc>
                <a:spcPct val="90000"/>
              </a:lnSpc>
              <a:spcBef>
                <a:spcPts val="0"/>
              </a:spcBef>
              <a:spcAft>
                <a:spcPts val="0"/>
              </a:spcAft>
              <a:buClr>
                <a:schemeClr val="dk1"/>
              </a:buClr>
              <a:buSzPct val="100000"/>
              <a:buNone/>
            </a:pPr>
            <a:r>
              <a:rPr lang="it-IT" sz="1900" dirty="0">
                <a:latin typeface="+mn-lt"/>
              </a:rPr>
              <a:t>(fonte: Osservatorio Piccole Imprese 2021 di GoDaddy)</a:t>
            </a:r>
            <a:endParaRPr sz="1900"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spTree>
    <p:extLst>
      <p:ext uri="{BB962C8B-B14F-4D97-AF65-F5344CB8AC3E}">
        <p14:creationId xmlns:p14="http://schemas.microsoft.com/office/powerpoint/2010/main" xmlns="" val="334476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336431" y="632481"/>
            <a:ext cx="9777045"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Il Social Media Marketing</a:t>
            </a:r>
            <a:endParaRPr dirty="0"/>
          </a:p>
        </p:txBody>
      </p:sp>
      <p:sp>
        <p:nvSpPr>
          <p:cNvPr id="85" name="Google Shape;85;p13"/>
          <p:cNvSpPr txBox="1">
            <a:spLocks noGrp="1"/>
          </p:cNvSpPr>
          <p:nvPr>
            <p:ph type="subTitle" idx="1"/>
          </p:nvPr>
        </p:nvSpPr>
        <p:spPr>
          <a:xfrm>
            <a:off x="1524000" y="1561514"/>
            <a:ext cx="9144000" cy="414704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r>
              <a:rPr lang="it-IT" sz="3000" dirty="0">
                <a:latin typeface="+mn-lt"/>
              </a:rPr>
              <a:t>PROVIAMO A DARE UNA DEFINIZIONE: </a:t>
            </a:r>
          </a:p>
          <a:p>
            <a:pPr marL="0" lvl="0" indent="0" algn="ctr" rtl="0">
              <a:lnSpc>
                <a:spcPct val="90000"/>
              </a:lnSpc>
              <a:spcBef>
                <a:spcPts val="0"/>
              </a:spcBef>
              <a:spcAft>
                <a:spcPts val="0"/>
              </a:spcAft>
              <a:buClr>
                <a:schemeClr val="dk1"/>
              </a:buClr>
              <a:buSzPct val="100000"/>
              <a:buNone/>
            </a:pPr>
            <a:endParaRPr lang="it-IT" sz="3000" dirty="0">
              <a:latin typeface="+mn-lt"/>
            </a:endParaRPr>
          </a:p>
          <a:p>
            <a:pPr marL="0" lvl="0" indent="0" algn="ctr" rtl="0">
              <a:lnSpc>
                <a:spcPct val="90000"/>
              </a:lnSpc>
              <a:spcBef>
                <a:spcPts val="0"/>
              </a:spcBef>
              <a:spcAft>
                <a:spcPts val="0"/>
              </a:spcAft>
              <a:buClr>
                <a:schemeClr val="dk1"/>
              </a:buClr>
              <a:buSzPct val="100000"/>
              <a:buNone/>
            </a:pPr>
            <a:r>
              <a:rPr lang="it-IT" sz="2000" b="1" i="1" dirty="0">
                <a:solidFill>
                  <a:srgbClr val="616161"/>
                </a:solidFill>
                <a:effectLst/>
                <a:latin typeface="+mn-lt"/>
              </a:rPr>
              <a:t>«Il </a:t>
            </a:r>
            <a:r>
              <a:rPr lang="it-IT" sz="2000" b="1" i="1" dirty="0">
                <a:solidFill>
                  <a:srgbClr val="FF0000"/>
                </a:solidFill>
                <a:effectLst/>
                <a:latin typeface="+mn-lt"/>
              </a:rPr>
              <a:t>Social Media Marketing </a:t>
            </a:r>
            <a:r>
              <a:rPr lang="it-IT" sz="2000" b="1" i="1" dirty="0">
                <a:solidFill>
                  <a:srgbClr val="616161"/>
                </a:solidFill>
                <a:effectLst/>
                <a:latin typeface="+mn-lt"/>
              </a:rPr>
              <a:t>è una forma di </a:t>
            </a:r>
            <a:r>
              <a:rPr lang="it-IT" sz="2000" b="1" i="1" dirty="0">
                <a:solidFill>
                  <a:srgbClr val="FF0000"/>
                </a:solidFill>
                <a:effectLst/>
                <a:latin typeface="+mn-lt"/>
              </a:rPr>
              <a:t>Digital Maketing </a:t>
            </a:r>
            <a:r>
              <a:rPr lang="it-IT" sz="2000" b="1" i="1" dirty="0">
                <a:solidFill>
                  <a:srgbClr val="616161"/>
                </a:solidFill>
                <a:effectLst/>
                <a:latin typeface="+mn-lt"/>
              </a:rPr>
              <a:t>che utilizza le </a:t>
            </a:r>
            <a:r>
              <a:rPr lang="it-IT" sz="2000" b="1" i="1" dirty="0">
                <a:solidFill>
                  <a:srgbClr val="FF0000"/>
                </a:solidFill>
                <a:effectLst/>
                <a:latin typeface="+mn-lt"/>
              </a:rPr>
              <a:t>reti social </a:t>
            </a:r>
            <a:r>
              <a:rPr lang="it-IT" sz="2000" b="1" i="1" dirty="0">
                <a:solidFill>
                  <a:srgbClr val="616161"/>
                </a:solidFill>
                <a:effectLst/>
                <a:latin typeface="+mn-lt"/>
              </a:rPr>
              <a:t>e le </a:t>
            </a:r>
            <a:r>
              <a:rPr lang="it-IT" sz="2000" b="1" i="1" dirty="0">
                <a:solidFill>
                  <a:srgbClr val="FF0000"/>
                </a:solidFill>
                <a:effectLst/>
                <a:latin typeface="+mn-lt"/>
              </a:rPr>
              <a:t>piattaforme di networking </a:t>
            </a:r>
            <a:r>
              <a:rPr lang="it-IT" sz="2000" b="1" i="1" dirty="0">
                <a:solidFill>
                  <a:srgbClr val="616161"/>
                </a:solidFill>
                <a:effectLst/>
                <a:latin typeface="+mn-lt"/>
              </a:rPr>
              <a:t>per </a:t>
            </a:r>
            <a:r>
              <a:rPr lang="it-IT" sz="2000" b="1" i="1" dirty="0">
                <a:solidFill>
                  <a:srgbClr val="92D050"/>
                </a:solidFill>
                <a:effectLst/>
                <a:latin typeface="+mn-lt"/>
              </a:rPr>
              <a:t>promuovere</a:t>
            </a:r>
            <a:r>
              <a:rPr lang="it-IT" sz="2000" b="1" i="1" dirty="0">
                <a:solidFill>
                  <a:srgbClr val="616161"/>
                </a:solidFill>
                <a:effectLst/>
                <a:latin typeface="+mn-lt"/>
              </a:rPr>
              <a:t> i </a:t>
            </a:r>
            <a:r>
              <a:rPr lang="it-IT" sz="2000" b="1" i="1" dirty="0">
                <a:solidFill>
                  <a:schemeClr val="accent5">
                    <a:lumMod val="60000"/>
                    <a:lumOff val="40000"/>
                  </a:schemeClr>
                </a:solidFill>
                <a:effectLst/>
                <a:latin typeface="+mn-lt"/>
              </a:rPr>
              <a:t>prodotti </a:t>
            </a:r>
            <a:r>
              <a:rPr lang="it-IT" sz="2000" b="1" i="1" dirty="0">
                <a:solidFill>
                  <a:srgbClr val="616161"/>
                </a:solidFill>
                <a:effectLst/>
                <a:latin typeface="+mn-lt"/>
              </a:rPr>
              <a:t>e i </a:t>
            </a:r>
            <a:r>
              <a:rPr lang="it-IT" sz="2000" b="1" i="1" dirty="0">
                <a:solidFill>
                  <a:schemeClr val="accent5">
                    <a:lumMod val="60000"/>
                    <a:lumOff val="40000"/>
                  </a:schemeClr>
                </a:solidFill>
                <a:effectLst/>
                <a:latin typeface="+mn-lt"/>
              </a:rPr>
              <a:t>servizi</a:t>
            </a:r>
            <a:r>
              <a:rPr lang="it-IT" sz="2000" b="1" i="1" dirty="0">
                <a:solidFill>
                  <a:srgbClr val="616161"/>
                </a:solidFill>
                <a:effectLst/>
                <a:latin typeface="+mn-lt"/>
              </a:rPr>
              <a:t> di un’azienda» (Digital4biz.it) </a:t>
            </a: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r>
              <a:rPr lang="it-IT" sz="2000" dirty="0">
                <a:solidFill>
                  <a:schemeClr val="tx1"/>
                </a:solidFill>
                <a:latin typeface="+mn-lt"/>
              </a:rPr>
              <a:t>COSA SUCCEDE SUL WEB IN TEMPO REALE?</a:t>
            </a: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indent="0">
              <a:spcBef>
                <a:spcPts val="0"/>
              </a:spcBef>
              <a:buSzPct val="100000"/>
            </a:pPr>
            <a:r>
              <a:rPr lang="it-IT" sz="2000" u="sng" dirty="0">
                <a:solidFill>
                  <a:schemeClr val="hlink"/>
                </a:solidFill>
                <a:latin typeface="+mn-lt"/>
                <a:hlinkClick r:id="rId3"/>
              </a:rPr>
              <a:t>https://www.webpagefx.com/internet-real-time/</a:t>
            </a:r>
            <a:endParaRPr lang="it-IT" sz="2000" u="sng" dirty="0">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4"/>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5"/>
          <a:stretch>
            <a:fillRect/>
          </a:stretch>
        </p:blipFill>
        <p:spPr>
          <a:xfrm>
            <a:off x="10594330" y="94907"/>
            <a:ext cx="1442926" cy="578565"/>
          </a:xfrm>
          <a:prstGeom prst="rect">
            <a:avLst/>
          </a:prstGeom>
        </p:spPr>
      </p:pic>
    </p:spTree>
    <p:extLst>
      <p:ext uri="{BB962C8B-B14F-4D97-AF65-F5344CB8AC3E}">
        <p14:creationId xmlns:p14="http://schemas.microsoft.com/office/powerpoint/2010/main" xmlns="" val="169932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Il Social Media Marketing</a:t>
            </a:r>
            <a:endParaRPr dirty="0"/>
          </a:p>
        </p:txBody>
      </p:sp>
      <p:sp>
        <p:nvSpPr>
          <p:cNvPr id="85" name="Google Shape;85;p13"/>
          <p:cNvSpPr txBox="1">
            <a:spLocks noGrp="1"/>
          </p:cNvSpPr>
          <p:nvPr>
            <p:ph type="subTitle" idx="1"/>
          </p:nvPr>
        </p:nvSpPr>
        <p:spPr>
          <a:xfrm>
            <a:off x="1524000" y="2058097"/>
            <a:ext cx="9144000" cy="416742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sp>
        <p:nvSpPr>
          <p:cNvPr id="2" name="TextBox 1">
            <a:extLst>
              <a:ext uri="{FF2B5EF4-FFF2-40B4-BE49-F238E27FC236}">
                <a16:creationId xmlns:a16="http://schemas.microsoft.com/office/drawing/2014/main" xmlns="" id="{A363D4F8-1D44-412E-B64E-272C05BFA4E7}"/>
              </a:ext>
            </a:extLst>
          </p:cNvPr>
          <p:cNvSpPr txBox="1"/>
          <p:nvPr/>
        </p:nvSpPr>
        <p:spPr>
          <a:xfrm>
            <a:off x="1395664" y="1718132"/>
            <a:ext cx="9272336" cy="4739759"/>
          </a:xfrm>
          <a:prstGeom prst="rect">
            <a:avLst/>
          </a:prstGeom>
          <a:noFill/>
        </p:spPr>
        <p:txBody>
          <a:bodyPr wrap="square" rtlCol="0">
            <a:spAutoFit/>
          </a:bodyPr>
          <a:lstStyle/>
          <a:p>
            <a:r>
              <a:rPr lang="it-IT" sz="2400" dirty="0">
                <a:latin typeface="+mn-lt"/>
              </a:rPr>
              <a:t>DOBBIAMO INTERCETTARE IL NOSTRO PUBBLICO/TARGET? COME? </a:t>
            </a:r>
          </a:p>
          <a:p>
            <a:endParaRPr lang="it-IT" sz="2400" dirty="0">
              <a:latin typeface="+mn-lt"/>
            </a:endParaRPr>
          </a:p>
          <a:p>
            <a:r>
              <a:rPr lang="it-IT" sz="2400" b="1" i="1" dirty="0">
                <a:latin typeface="+mn-lt"/>
              </a:rPr>
              <a:t>DOMANDA LATENTE &gt; social network </a:t>
            </a:r>
          </a:p>
          <a:p>
            <a:r>
              <a:rPr lang="it-IT" sz="2400" dirty="0">
                <a:latin typeface="+mn-lt"/>
              </a:rPr>
              <a:t>Cosa vogliono? Necessità di intrattenimento, informazioni                                                                                                                                             </a:t>
            </a:r>
          </a:p>
          <a:p>
            <a:endParaRPr lang="it-IT" sz="2400" dirty="0">
              <a:latin typeface="+mn-lt"/>
            </a:endParaRPr>
          </a:p>
          <a:p>
            <a:endParaRPr lang="it-IT" sz="2400" dirty="0">
              <a:latin typeface="+mn-lt"/>
            </a:endParaRPr>
          </a:p>
          <a:p>
            <a:r>
              <a:rPr lang="it-IT" sz="2400" b="1" i="1" dirty="0">
                <a:latin typeface="+mn-lt"/>
              </a:rPr>
              <a:t>DOMANDA CONSAPEVOLE &gt; ricerca su Google (o motori di ricerca)</a:t>
            </a:r>
          </a:p>
          <a:p>
            <a:r>
              <a:rPr lang="it-IT" sz="2400" dirty="0">
                <a:latin typeface="+mn-lt"/>
              </a:rPr>
              <a:t>Cosa vogliono? Aiuto pratico, consigli, risposte immediate </a:t>
            </a:r>
            <a:r>
              <a:rPr lang="it-IT" sz="2400">
                <a:latin typeface="+mn-lt"/>
              </a:rPr>
              <a:t>ed efficaci </a:t>
            </a:r>
            <a:endParaRPr lang="it-IT" sz="2400" dirty="0">
              <a:latin typeface="+mn-lt"/>
            </a:endParaRPr>
          </a:p>
          <a:p>
            <a:r>
              <a:rPr lang="it-IT" sz="2400" dirty="0">
                <a:latin typeface="+mn-lt"/>
              </a:rPr>
              <a:t>                                                                                                                                             </a:t>
            </a:r>
            <a:endParaRPr lang="it-IT" dirty="0"/>
          </a:p>
          <a:p>
            <a:endParaRPr lang="it-IT" dirty="0"/>
          </a:p>
        </p:txBody>
      </p:sp>
    </p:spTree>
    <p:extLst>
      <p:ext uri="{BB962C8B-B14F-4D97-AF65-F5344CB8AC3E}">
        <p14:creationId xmlns:p14="http://schemas.microsoft.com/office/powerpoint/2010/main" xmlns="" val="406804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Il Social Media Marketing</a:t>
            </a:r>
            <a:endParaRPr dirty="0"/>
          </a:p>
        </p:txBody>
      </p:sp>
      <p:sp>
        <p:nvSpPr>
          <p:cNvPr id="85" name="Google Shape;85;p13"/>
          <p:cNvSpPr txBox="1">
            <a:spLocks noGrp="1"/>
          </p:cNvSpPr>
          <p:nvPr>
            <p:ph type="subTitle" idx="1"/>
          </p:nvPr>
        </p:nvSpPr>
        <p:spPr>
          <a:xfrm>
            <a:off x="1524000" y="2058097"/>
            <a:ext cx="9144000" cy="416742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graphicFrame>
        <p:nvGraphicFramePr>
          <p:cNvPr id="8" name="Table 7">
            <a:extLst>
              <a:ext uri="{FF2B5EF4-FFF2-40B4-BE49-F238E27FC236}">
                <a16:creationId xmlns:a16="http://schemas.microsoft.com/office/drawing/2014/main" xmlns="" id="{6047D0BC-33D7-4EA7-B307-9C5EE93C11FC}"/>
              </a:ext>
            </a:extLst>
          </p:cNvPr>
          <p:cNvGraphicFramePr>
            <a:graphicFrameLocks noGrp="1"/>
          </p:cNvGraphicFramePr>
          <p:nvPr>
            <p:extLst>
              <p:ext uri="{D42A27DB-BD31-4B8C-83A1-F6EECF244321}">
                <p14:modId xmlns:p14="http://schemas.microsoft.com/office/powerpoint/2010/main" xmlns="" val="2678979723"/>
              </p:ext>
            </p:extLst>
          </p:nvPr>
        </p:nvGraphicFramePr>
        <p:xfrm>
          <a:off x="2428874" y="1561514"/>
          <a:ext cx="7334250" cy="2976114"/>
        </p:xfrm>
        <a:graphic>
          <a:graphicData uri="http://schemas.openxmlformats.org/drawingml/2006/table">
            <a:tbl>
              <a:tblPr/>
              <a:tblGrid>
                <a:gridCol w="2444750">
                  <a:extLst>
                    <a:ext uri="{9D8B030D-6E8A-4147-A177-3AD203B41FA5}">
                      <a16:colId xmlns:a16="http://schemas.microsoft.com/office/drawing/2014/main" xmlns="" val="1398074099"/>
                    </a:ext>
                  </a:extLst>
                </a:gridCol>
                <a:gridCol w="2444750">
                  <a:extLst>
                    <a:ext uri="{9D8B030D-6E8A-4147-A177-3AD203B41FA5}">
                      <a16:colId xmlns:a16="http://schemas.microsoft.com/office/drawing/2014/main" xmlns="" val="3895264409"/>
                    </a:ext>
                  </a:extLst>
                </a:gridCol>
                <a:gridCol w="2444750">
                  <a:extLst>
                    <a:ext uri="{9D8B030D-6E8A-4147-A177-3AD203B41FA5}">
                      <a16:colId xmlns:a16="http://schemas.microsoft.com/office/drawing/2014/main" xmlns="" val="1150074822"/>
                    </a:ext>
                  </a:extLst>
                </a:gridCol>
              </a:tblGrid>
              <a:tr h="496019">
                <a:tc>
                  <a:txBody>
                    <a:bodyPr/>
                    <a:lstStyle/>
                    <a:p>
                      <a:pPr algn="ctr"/>
                      <a:r>
                        <a:rPr lang="it-IT" b="1">
                          <a:effectLst/>
                        </a:rPr>
                        <a:t>Social Media</a:t>
                      </a:r>
                      <a:endParaRPr lang="it-IT">
                        <a:effectLst/>
                      </a:endParaRPr>
                    </a:p>
                  </a:txBody>
                  <a:tcPr marL="95250" marR="95250" marT="95250" marB="95250" anchor="ctr">
                    <a:lnL>
                      <a:noFill/>
                    </a:lnL>
                    <a:lnR>
                      <a:noFill/>
                    </a:lnR>
                    <a:lnT>
                      <a:noFill/>
                    </a:lnT>
                    <a:lnB>
                      <a:noFill/>
                    </a:lnB>
                    <a:solidFill>
                      <a:srgbClr val="F0F0F0"/>
                    </a:solidFill>
                  </a:tcPr>
                </a:tc>
                <a:tc>
                  <a:txBody>
                    <a:bodyPr/>
                    <a:lstStyle/>
                    <a:p>
                      <a:pPr algn="ctr"/>
                      <a:r>
                        <a:rPr lang="it-IT" b="1">
                          <a:effectLst/>
                        </a:rPr>
                        <a:t>Utenti mensili Italia</a:t>
                      </a:r>
                      <a:endParaRPr lang="it-IT">
                        <a:effectLst/>
                      </a:endParaRPr>
                    </a:p>
                  </a:txBody>
                  <a:tcPr marL="95250" marR="95250" marT="95250" marB="95250" anchor="ctr">
                    <a:lnL>
                      <a:noFill/>
                    </a:lnL>
                    <a:lnR>
                      <a:noFill/>
                    </a:lnR>
                    <a:lnT>
                      <a:noFill/>
                    </a:lnT>
                    <a:lnB>
                      <a:noFill/>
                    </a:lnB>
                    <a:solidFill>
                      <a:srgbClr val="F0F0F0"/>
                    </a:solidFill>
                  </a:tcPr>
                </a:tc>
                <a:tc>
                  <a:txBody>
                    <a:bodyPr/>
                    <a:lstStyle/>
                    <a:p>
                      <a:pPr algn="ctr"/>
                      <a:r>
                        <a:rPr lang="it-IT" b="1">
                          <a:effectLst/>
                        </a:rPr>
                        <a:t>Fonte</a:t>
                      </a:r>
                      <a:endParaRPr lang="it-IT">
                        <a:effectLst/>
                      </a:endParaRPr>
                    </a:p>
                  </a:txBody>
                  <a:tcPr marL="95250" marR="95250" marT="95250" marB="95250" anchor="ctr">
                    <a:lnL>
                      <a:noFill/>
                    </a:lnL>
                    <a:lnR>
                      <a:noFill/>
                    </a:lnR>
                    <a:lnT>
                      <a:noFill/>
                    </a:lnT>
                    <a:lnB>
                      <a:noFill/>
                    </a:lnB>
                    <a:solidFill>
                      <a:srgbClr val="F0F0F0"/>
                    </a:solidFill>
                  </a:tcPr>
                </a:tc>
                <a:extLst>
                  <a:ext uri="{0D108BD9-81ED-4DB2-BD59-A6C34878D82A}">
                    <a16:rowId xmlns:a16="http://schemas.microsoft.com/office/drawing/2014/main" xmlns="" val="2175702397"/>
                  </a:ext>
                </a:extLst>
              </a:tr>
              <a:tr h="496019">
                <a:tc>
                  <a:txBody>
                    <a:bodyPr/>
                    <a:lstStyle/>
                    <a:p>
                      <a:pPr algn="ctr"/>
                      <a:r>
                        <a:rPr lang="it-IT" dirty="0">
                          <a:effectLst/>
                        </a:rPr>
                        <a:t>Facebook</a:t>
                      </a:r>
                    </a:p>
                  </a:txBody>
                  <a:tcPr marL="95250" marR="95250" marT="95250" marB="95250" anchor="ctr">
                    <a:lnL>
                      <a:noFill/>
                    </a:lnL>
                    <a:lnR>
                      <a:noFill/>
                    </a:lnR>
                    <a:lnT>
                      <a:noFill/>
                    </a:lnT>
                    <a:lnB>
                      <a:noFill/>
                    </a:lnB>
                    <a:solidFill>
                      <a:srgbClr val="FFFFFF"/>
                    </a:solidFill>
                  </a:tcPr>
                </a:tc>
                <a:tc>
                  <a:txBody>
                    <a:bodyPr/>
                    <a:lstStyle/>
                    <a:p>
                      <a:pPr algn="ctr"/>
                      <a:r>
                        <a:rPr lang="it-IT" dirty="0">
                          <a:effectLst/>
                        </a:rPr>
                        <a:t>38.200.000</a:t>
                      </a:r>
                    </a:p>
                  </a:txBody>
                  <a:tcPr marL="95250" marR="95250" marT="95250" marB="95250" anchor="ctr">
                    <a:lnL>
                      <a:noFill/>
                    </a:lnL>
                    <a:lnR>
                      <a:noFill/>
                    </a:lnR>
                    <a:lnT>
                      <a:noFill/>
                    </a:lnT>
                    <a:lnB>
                      <a:noFill/>
                    </a:lnB>
                    <a:solidFill>
                      <a:srgbClr val="FFFFFF"/>
                    </a:solidFill>
                  </a:tcPr>
                </a:tc>
                <a:tc>
                  <a:txBody>
                    <a:bodyPr/>
                    <a:lstStyle/>
                    <a:p>
                      <a:pPr algn="ctr"/>
                      <a:r>
                        <a:rPr lang="it-IT">
                          <a:solidFill>
                            <a:srgbClr val="000000"/>
                          </a:solidFill>
                          <a:effectLst/>
                          <a:hlinkClick r:id="rId5"/>
                        </a:rPr>
                        <a:t>Audiweb</a:t>
                      </a:r>
                      <a:endParaRPr lang="it-IT">
                        <a:effectLst/>
                      </a:endParaRPr>
                    </a:p>
                  </a:txBody>
                  <a:tcPr marL="95250" marR="95250" marT="95250" marB="95250" anchor="ctr">
                    <a:lnL>
                      <a:noFill/>
                    </a:lnL>
                    <a:lnR>
                      <a:noFill/>
                    </a:lnR>
                    <a:lnT>
                      <a:noFill/>
                    </a:lnT>
                    <a:lnB>
                      <a:noFill/>
                    </a:lnB>
                    <a:solidFill>
                      <a:srgbClr val="FFFFFF"/>
                    </a:solidFill>
                  </a:tcPr>
                </a:tc>
                <a:extLst>
                  <a:ext uri="{0D108BD9-81ED-4DB2-BD59-A6C34878D82A}">
                    <a16:rowId xmlns:a16="http://schemas.microsoft.com/office/drawing/2014/main" xmlns="" val="802944572"/>
                  </a:ext>
                </a:extLst>
              </a:tr>
              <a:tr h="496019">
                <a:tc>
                  <a:txBody>
                    <a:bodyPr/>
                    <a:lstStyle/>
                    <a:p>
                      <a:pPr algn="ctr"/>
                      <a:r>
                        <a:rPr lang="it-IT">
                          <a:effectLst/>
                        </a:rPr>
                        <a:t>YouTube</a:t>
                      </a:r>
                    </a:p>
                  </a:txBody>
                  <a:tcPr marL="95250" marR="95250" marT="95250" marB="95250" anchor="ctr">
                    <a:lnL>
                      <a:noFill/>
                    </a:lnL>
                    <a:lnR>
                      <a:noFill/>
                    </a:lnR>
                    <a:lnT>
                      <a:noFill/>
                    </a:lnT>
                    <a:lnB>
                      <a:noFill/>
                    </a:lnB>
                    <a:solidFill>
                      <a:srgbClr val="F0F0F0"/>
                    </a:solidFill>
                  </a:tcPr>
                </a:tc>
                <a:tc>
                  <a:txBody>
                    <a:bodyPr/>
                    <a:lstStyle/>
                    <a:p>
                      <a:pPr algn="ctr"/>
                      <a:r>
                        <a:rPr lang="it-IT">
                          <a:effectLst/>
                        </a:rPr>
                        <a:t>35.552.000</a:t>
                      </a:r>
                    </a:p>
                  </a:txBody>
                  <a:tcPr marL="95250" marR="95250" marT="95250" marB="95250" anchor="ctr">
                    <a:lnL>
                      <a:noFill/>
                    </a:lnL>
                    <a:lnR>
                      <a:noFill/>
                    </a:lnR>
                    <a:lnT>
                      <a:noFill/>
                    </a:lnT>
                    <a:lnB>
                      <a:noFill/>
                    </a:lnB>
                    <a:solidFill>
                      <a:srgbClr val="F0F0F0"/>
                    </a:solidFill>
                  </a:tcPr>
                </a:tc>
                <a:tc>
                  <a:txBody>
                    <a:bodyPr/>
                    <a:lstStyle/>
                    <a:p>
                      <a:pPr algn="ctr"/>
                      <a:r>
                        <a:rPr lang="it-IT">
                          <a:solidFill>
                            <a:srgbClr val="000000"/>
                          </a:solidFill>
                          <a:effectLst/>
                          <a:hlinkClick r:id="rId5"/>
                        </a:rPr>
                        <a:t>Audiweb</a:t>
                      </a:r>
                      <a:endParaRPr lang="it-IT">
                        <a:effectLst/>
                      </a:endParaRPr>
                    </a:p>
                  </a:txBody>
                  <a:tcPr marL="95250" marR="95250" marT="95250" marB="95250" anchor="ctr">
                    <a:lnL>
                      <a:noFill/>
                    </a:lnL>
                    <a:lnR>
                      <a:noFill/>
                    </a:lnR>
                    <a:lnT>
                      <a:noFill/>
                    </a:lnT>
                    <a:lnB>
                      <a:noFill/>
                    </a:lnB>
                    <a:solidFill>
                      <a:srgbClr val="F0F0F0"/>
                    </a:solidFill>
                  </a:tcPr>
                </a:tc>
                <a:extLst>
                  <a:ext uri="{0D108BD9-81ED-4DB2-BD59-A6C34878D82A}">
                    <a16:rowId xmlns:a16="http://schemas.microsoft.com/office/drawing/2014/main" xmlns="" val="2181158847"/>
                  </a:ext>
                </a:extLst>
              </a:tr>
              <a:tr h="496019">
                <a:tc>
                  <a:txBody>
                    <a:bodyPr/>
                    <a:lstStyle/>
                    <a:p>
                      <a:pPr algn="ctr"/>
                      <a:r>
                        <a:rPr lang="it-IT">
                          <a:effectLst/>
                        </a:rPr>
                        <a:t>Instagram</a:t>
                      </a:r>
                    </a:p>
                  </a:txBody>
                  <a:tcPr marL="95250" marR="95250" marT="95250" marB="95250" anchor="ctr">
                    <a:lnL>
                      <a:noFill/>
                    </a:lnL>
                    <a:lnR>
                      <a:noFill/>
                    </a:lnR>
                    <a:lnT>
                      <a:noFill/>
                    </a:lnT>
                    <a:lnB>
                      <a:noFill/>
                    </a:lnB>
                    <a:solidFill>
                      <a:srgbClr val="FFFFFF"/>
                    </a:solidFill>
                  </a:tcPr>
                </a:tc>
                <a:tc>
                  <a:txBody>
                    <a:bodyPr/>
                    <a:lstStyle/>
                    <a:p>
                      <a:pPr algn="ctr"/>
                      <a:r>
                        <a:rPr lang="it-IT">
                          <a:effectLst/>
                        </a:rPr>
                        <a:t>29.600.000</a:t>
                      </a:r>
                    </a:p>
                  </a:txBody>
                  <a:tcPr marL="95250" marR="95250" marT="95250" marB="95250" anchor="ctr">
                    <a:lnL>
                      <a:noFill/>
                    </a:lnL>
                    <a:lnR>
                      <a:noFill/>
                    </a:lnR>
                    <a:lnT>
                      <a:noFill/>
                    </a:lnT>
                    <a:lnB>
                      <a:noFill/>
                    </a:lnB>
                    <a:solidFill>
                      <a:srgbClr val="FFFFFF"/>
                    </a:solidFill>
                  </a:tcPr>
                </a:tc>
                <a:tc>
                  <a:txBody>
                    <a:bodyPr/>
                    <a:lstStyle/>
                    <a:p>
                      <a:pPr algn="ctr"/>
                      <a:r>
                        <a:rPr lang="it-IT">
                          <a:solidFill>
                            <a:srgbClr val="000000"/>
                          </a:solidFill>
                          <a:effectLst/>
                          <a:hlinkClick r:id="rId5"/>
                        </a:rPr>
                        <a:t>Audiweb</a:t>
                      </a:r>
                      <a:endParaRPr lang="it-IT">
                        <a:effectLst/>
                      </a:endParaRPr>
                    </a:p>
                  </a:txBody>
                  <a:tcPr marL="95250" marR="95250" marT="95250" marB="95250" anchor="ctr">
                    <a:lnL>
                      <a:noFill/>
                    </a:lnL>
                    <a:lnR>
                      <a:noFill/>
                    </a:lnR>
                    <a:lnT>
                      <a:noFill/>
                    </a:lnT>
                    <a:lnB>
                      <a:noFill/>
                    </a:lnB>
                    <a:solidFill>
                      <a:srgbClr val="FFFFFF"/>
                    </a:solidFill>
                  </a:tcPr>
                </a:tc>
                <a:extLst>
                  <a:ext uri="{0D108BD9-81ED-4DB2-BD59-A6C34878D82A}">
                    <a16:rowId xmlns:a16="http://schemas.microsoft.com/office/drawing/2014/main" xmlns="" val="1700090380"/>
                  </a:ext>
                </a:extLst>
              </a:tr>
              <a:tr h="496019">
                <a:tc>
                  <a:txBody>
                    <a:bodyPr/>
                    <a:lstStyle/>
                    <a:p>
                      <a:pPr algn="ctr"/>
                      <a:r>
                        <a:rPr lang="it-IT">
                          <a:effectLst/>
                        </a:rPr>
                        <a:t>LinkedIn</a:t>
                      </a:r>
                    </a:p>
                  </a:txBody>
                  <a:tcPr marL="95250" marR="95250" marT="95250" marB="95250" anchor="ctr">
                    <a:lnL>
                      <a:noFill/>
                    </a:lnL>
                    <a:lnR>
                      <a:noFill/>
                    </a:lnR>
                    <a:lnT>
                      <a:noFill/>
                    </a:lnT>
                    <a:lnB>
                      <a:noFill/>
                    </a:lnB>
                    <a:solidFill>
                      <a:srgbClr val="F0F0F0"/>
                    </a:solidFill>
                  </a:tcPr>
                </a:tc>
                <a:tc>
                  <a:txBody>
                    <a:bodyPr/>
                    <a:lstStyle/>
                    <a:p>
                      <a:pPr algn="ctr"/>
                      <a:r>
                        <a:rPr lang="it-IT">
                          <a:effectLst/>
                        </a:rPr>
                        <a:t>19.200.000</a:t>
                      </a:r>
                    </a:p>
                  </a:txBody>
                  <a:tcPr marL="95250" marR="95250" marT="95250" marB="95250" anchor="ctr">
                    <a:lnL>
                      <a:noFill/>
                    </a:lnL>
                    <a:lnR>
                      <a:noFill/>
                    </a:lnR>
                    <a:lnT>
                      <a:noFill/>
                    </a:lnT>
                    <a:lnB>
                      <a:noFill/>
                    </a:lnB>
                    <a:solidFill>
                      <a:srgbClr val="F0F0F0"/>
                    </a:solidFill>
                  </a:tcPr>
                </a:tc>
                <a:tc>
                  <a:txBody>
                    <a:bodyPr/>
                    <a:lstStyle/>
                    <a:p>
                      <a:pPr algn="ctr"/>
                      <a:r>
                        <a:rPr lang="it-IT">
                          <a:solidFill>
                            <a:srgbClr val="000000"/>
                          </a:solidFill>
                          <a:effectLst/>
                          <a:hlinkClick r:id="rId5"/>
                        </a:rPr>
                        <a:t>Audiweb</a:t>
                      </a:r>
                      <a:endParaRPr lang="it-IT">
                        <a:effectLst/>
                      </a:endParaRPr>
                    </a:p>
                  </a:txBody>
                  <a:tcPr marL="95250" marR="95250" marT="95250" marB="95250" anchor="ctr">
                    <a:lnL>
                      <a:noFill/>
                    </a:lnL>
                    <a:lnR>
                      <a:noFill/>
                    </a:lnR>
                    <a:lnT>
                      <a:noFill/>
                    </a:lnT>
                    <a:lnB>
                      <a:noFill/>
                    </a:lnB>
                    <a:solidFill>
                      <a:srgbClr val="F0F0F0"/>
                    </a:solidFill>
                  </a:tcPr>
                </a:tc>
                <a:extLst>
                  <a:ext uri="{0D108BD9-81ED-4DB2-BD59-A6C34878D82A}">
                    <a16:rowId xmlns:a16="http://schemas.microsoft.com/office/drawing/2014/main" xmlns="" val="331082943"/>
                  </a:ext>
                </a:extLst>
              </a:tr>
              <a:tr h="496019">
                <a:tc>
                  <a:txBody>
                    <a:bodyPr/>
                    <a:lstStyle/>
                    <a:p>
                      <a:pPr algn="ctr"/>
                      <a:r>
                        <a:rPr lang="it-IT" dirty="0">
                          <a:effectLst/>
                        </a:rPr>
                        <a:t>Pinterest</a:t>
                      </a:r>
                    </a:p>
                  </a:txBody>
                  <a:tcPr marL="95250" marR="95250" marT="95250" marB="95250" anchor="ctr">
                    <a:lnL>
                      <a:noFill/>
                    </a:lnL>
                    <a:lnR>
                      <a:noFill/>
                    </a:lnR>
                    <a:lnT>
                      <a:noFill/>
                    </a:lnT>
                    <a:lnB>
                      <a:noFill/>
                    </a:lnB>
                    <a:solidFill>
                      <a:srgbClr val="FFFFFF"/>
                    </a:solidFill>
                  </a:tcPr>
                </a:tc>
                <a:tc>
                  <a:txBody>
                    <a:bodyPr/>
                    <a:lstStyle/>
                    <a:p>
                      <a:pPr algn="ctr"/>
                      <a:r>
                        <a:rPr lang="it-IT" dirty="0">
                          <a:effectLst/>
                        </a:rPr>
                        <a:t>20.000.000</a:t>
                      </a:r>
                    </a:p>
                  </a:txBody>
                  <a:tcPr marL="95250" marR="95250" marT="95250" marB="95250" anchor="ctr">
                    <a:lnL>
                      <a:noFill/>
                    </a:lnL>
                    <a:lnR>
                      <a:noFill/>
                    </a:lnR>
                    <a:lnT>
                      <a:noFill/>
                    </a:lnT>
                    <a:lnB>
                      <a:noFill/>
                    </a:lnB>
                    <a:solidFill>
                      <a:srgbClr val="FFFFFF"/>
                    </a:solidFill>
                  </a:tcPr>
                </a:tc>
                <a:tc>
                  <a:txBody>
                    <a:bodyPr/>
                    <a:lstStyle/>
                    <a:p>
                      <a:pPr algn="ctr"/>
                      <a:r>
                        <a:rPr lang="it-IT" dirty="0">
                          <a:solidFill>
                            <a:srgbClr val="000000"/>
                          </a:solidFill>
                          <a:effectLst/>
                          <a:hlinkClick r:id="rId5"/>
                        </a:rPr>
                        <a:t>Audiweb</a:t>
                      </a:r>
                      <a:endParaRPr lang="it-IT" dirty="0">
                        <a:effectLst/>
                      </a:endParaRPr>
                    </a:p>
                  </a:txBody>
                  <a:tcPr marL="95250" marR="95250" marT="95250" marB="95250" anchor="ctr">
                    <a:lnL>
                      <a:noFill/>
                    </a:lnL>
                    <a:lnR>
                      <a:noFill/>
                    </a:lnR>
                    <a:lnT>
                      <a:noFill/>
                    </a:lnT>
                    <a:lnB>
                      <a:noFill/>
                    </a:lnB>
                    <a:solidFill>
                      <a:srgbClr val="FFFFFF"/>
                    </a:solidFill>
                  </a:tcPr>
                </a:tc>
                <a:extLst>
                  <a:ext uri="{0D108BD9-81ED-4DB2-BD59-A6C34878D82A}">
                    <a16:rowId xmlns:a16="http://schemas.microsoft.com/office/drawing/2014/main" xmlns="" val="3495979441"/>
                  </a:ext>
                </a:extLst>
              </a:tr>
            </a:tbl>
          </a:graphicData>
        </a:graphic>
      </p:graphicFrame>
      <p:sp>
        <p:nvSpPr>
          <p:cNvPr id="10" name="TextBox 9">
            <a:extLst>
              <a:ext uri="{FF2B5EF4-FFF2-40B4-BE49-F238E27FC236}">
                <a16:creationId xmlns:a16="http://schemas.microsoft.com/office/drawing/2014/main" xmlns="" id="{44DECF9F-26EB-496C-BEF7-72168D781484}"/>
              </a:ext>
            </a:extLst>
          </p:cNvPr>
          <p:cNvSpPr txBox="1"/>
          <p:nvPr/>
        </p:nvSpPr>
        <p:spPr>
          <a:xfrm>
            <a:off x="1237957" y="4698608"/>
            <a:ext cx="10241279" cy="954107"/>
          </a:xfrm>
          <a:prstGeom prst="rect">
            <a:avLst/>
          </a:prstGeom>
          <a:noFill/>
        </p:spPr>
        <p:txBody>
          <a:bodyPr wrap="square" rtlCol="0">
            <a:spAutoFit/>
          </a:bodyPr>
          <a:lstStyle/>
          <a:p>
            <a:r>
              <a:rPr lang="it-IT" sz="2800" b="1" dirty="0"/>
              <a:t>FACEBOOK &amp; INSTAGRAM </a:t>
            </a:r>
            <a:r>
              <a:rPr lang="it-IT" sz="2800" dirty="0"/>
              <a:t>al 1° e al 3° posto della classifica dei social network che in Italia contano più utenti attivi al mese </a:t>
            </a:r>
          </a:p>
        </p:txBody>
      </p:sp>
    </p:spTree>
    <p:extLst>
      <p:ext uri="{BB962C8B-B14F-4D97-AF65-F5344CB8AC3E}">
        <p14:creationId xmlns:p14="http://schemas.microsoft.com/office/powerpoint/2010/main" xmlns="" val="400518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it-IT" dirty="0"/>
              <a:t>Strumenti: Facebook e Instagram </a:t>
            </a:r>
            <a:endParaRPr dirty="0"/>
          </a:p>
        </p:txBody>
      </p:sp>
      <p:sp>
        <p:nvSpPr>
          <p:cNvPr id="85" name="Google Shape;85;p13"/>
          <p:cNvSpPr txBox="1">
            <a:spLocks noGrp="1"/>
          </p:cNvSpPr>
          <p:nvPr>
            <p:ph type="subTitle" idx="1"/>
          </p:nvPr>
        </p:nvSpPr>
        <p:spPr>
          <a:xfrm>
            <a:off x="1524000" y="2058098"/>
            <a:ext cx="9144000" cy="3650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79F98A81-3CAB-4883-B435-A31DA50A7213}"/>
              </a:ext>
            </a:extLst>
          </p:cNvPr>
          <p:cNvPicPr>
            <a:picLocks noChangeAspect="1"/>
          </p:cNvPicPr>
          <p:nvPr/>
        </p:nvPicPr>
        <p:blipFill>
          <a:blip r:embed="rId5"/>
          <a:stretch>
            <a:fillRect/>
          </a:stretch>
        </p:blipFill>
        <p:spPr>
          <a:xfrm>
            <a:off x="5096687" y="1367284"/>
            <a:ext cx="717452" cy="717452"/>
          </a:xfrm>
          <a:prstGeom prst="rect">
            <a:avLst/>
          </a:prstGeom>
        </p:spPr>
      </p:pic>
      <p:sp>
        <p:nvSpPr>
          <p:cNvPr id="2" name="TextBox 1">
            <a:extLst>
              <a:ext uri="{FF2B5EF4-FFF2-40B4-BE49-F238E27FC236}">
                <a16:creationId xmlns:a16="http://schemas.microsoft.com/office/drawing/2014/main" xmlns="" id="{69BA7DD1-9A46-4C6D-B55E-450484AE1E40}"/>
              </a:ext>
            </a:extLst>
          </p:cNvPr>
          <p:cNvSpPr txBox="1"/>
          <p:nvPr/>
        </p:nvSpPr>
        <p:spPr>
          <a:xfrm>
            <a:off x="1103140" y="2062042"/>
            <a:ext cx="9779392" cy="7509748"/>
          </a:xfrm>
          <a:prstGeom prst="rect">
            <a:avLst/>
          </a:prstGeom>
          <a:noFill/>
        </p:spPr>
        <p:txBody>
          <a:bodyPr wrap="square" rtlCol="0">
            <a:spAutoFit/>
          </a:bodyPr>
          <a:lstStyle/>
          <a:p>
            <a:r>
              <a:rPr lang="it-IT" sz="2400" b="1" dirty="0">
                <a:latin typeface="+mn-lt"/>
              </a:rPr>
              <a:t>PARTIAMO DALLE...</a:t>
            </a:r>
            <a:r>
              <a:rPr lang="it-IT" sz="2400" b="1" i="1" dirty="0">
                <a:solidFill>
                  <a:srgbClr val="FF0000"/>
                </a:solidFill>
                <a:latin typeface="+mn-lt"/>
              </a:rPr>
              <a:t>CRITICITA’ </a:t>
            </a:r>
          </a:p>
          <a:p>
            <a:endParaRPr lang="it-IT" sz="2400" b="1" dirty="0">
              <a:latin typeface="+mn-lt"/>
            </a:endParaRPr>
          </a:p>
          <a:p>
            <a:pPr marL="342900" indent="-342900">
              <a:buFont typeface="Wingdings" panose="05000000000000000000" pitchFamily="2" charset="2"/>
              <a:buChar char="Ø"/>
            </a:pPr>
            <a:r>
              <a:rPr lang="it-IT" sz="2400" dirty="0">
                <a:latin typeface="+mn-lt"/>
              </a:rPr>
              <a:t>Budget: quanto devo investire per un «presidio» corretto di questi strumenti digitali? </a:t>
            </a:r>
          </a:p>
          <a:p>
            <a:pPr marL="342900" indent="-342900">
              <a:buFont typeface="Wingdings" panose="05000000000000000000" pitchFamily="2" charset="2"/>
              <a:buChar char="Ø"/>
            </a:pPr>
            <a:r>
              <a:rPr lang="it-IT" sz="2400" dirty="0">
                <a:latin typeface="+mn-lt"/>
              </a:rPr>
              <a:t>Ritorno sull’investimento (ROAS): come lo calcolo? </a:t>
            </a:r>
          </a:p>
          <a:p>
            <a:r>
              <a:rPr lang="it-IT" sz="2400" b="1" i="1" dirty="0">
                <a:solidFill>
                  <a:srgbClr val="272727"/>
                </a:solidFill>
                <a:effectLst/>
                <a:latin typeface="+mn-lt"/>
              </a:rPr>
              <a:t>Revenue generate dalla campagna di ADV / Costi delle campagne) * 100 = ROAS%</a:t>
            </a:r>
            <a:endParaRPr lang="it-IT" sz="1800" b="1" i="1" dirty="0">
              <a:solidFill>
                <a:srgbClr val="272727"/>
              </a:solidFill>
              <a:latin typeface="+mn-lt"/>
            </a:endParaRPr>
          </a:p>
          <a:p>
            <a:r>
              <a:rPr lang="it-IT" sz="2400" dirty="0">
                <a:latin typeface="+mn-lt"/>
              </a:rPr>
              <a:t>Quali sono risultati concreti? (vedi anche «Stabiire degli obiettivi»)</a:t>
            </a:r>
          </a:p>
          <a:p>
            <a:pPr marL="342900" indent="-342900">
              <a:buFont typeface="Wingdings" panose="05000000000000000000" pitchFamily="2" charset="2"/>
              <a:buChar char="Ø"/>
            </a:pPr>
            <a:r>
              <a:rPr lang="it-IT" sz="2400" dirty="0">
                <a:latin typeface="+mn-lt"/>
              </a:rPr>
              <a:t>Poco tempo a disposizione per seguire queste attività </a:t>
            </a:r>
          </a:p>
          <a:p>
            <a:pPr marL="342900" indent="-342900">
              <a:buFont typeface="Wingdings" panose="05000000000000000000" pitchFamily="2" charset="2"/>
              <a:buChar char="Ø"/>
            </a:pPr>
            <a:r>
              <a:rPr lang="it-IT" sz="2400" dirty="0">
                <a:latin typeface="+mn-lt"/>
              </a:rPr>
              <a:t>Commenti, like, condivisioni a fine mese: vanno bene? Oppure no? </a:t>
            </a:r>
          </a:p>
          <a:p>
            <a:endParaRPr lang="it-IT" sz="2400" dirty="0">
              <a:latin typeface="+mn-lt"/>
            </a:endParaRPr>
          </a:p>
          <a:p>
            <a:endParaRPr lang="it-IT" sz="2400" dirty="0">
              <a:latin typeface="+mn-lt"/>
            </a:endParaRPr>
          </a:p>
          <a:p>
            <a:r>
              <a:rPr lang="it-IT" sz="2400" dirty="0">
                <a:latin typeface="+mn-lt"/>
              </a:rPr>
              <a:t> </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10" name="Picture 9">
            <a:extLst>
              <a:ext uri="{FF2B5EF4-FFF2-40B4-BE49-F238E27FC236}">
                <a16:creationId xmlns:a16="http://schemas.microsoft.com/office/drawing/2014/main" xmlns="" id="{29435E1D-62AD-4D49-BD0A-92B6154FB1B9}"/>
              </a:ext>
            </a:extLst>
          </p:cNvPr>
          <p:cNvPicPr>
            <a:picLocks noChangeAspect="1"/>
          </p:cNvPicPr>
          <p:nvPr/>
        </p:nvPicPr>
        <p:blipFill>
          <a:blip r:embed="rId6"/>
          <a:stretch>
            <a:fillRect/>
          </a:stretch>
        </p:blipFill>
        <p:spPr>
          <a:xfrm>
            <a:off x="5824025" y="1354186"/>
            <a:ext cx="744569" cy="738752"/>
          </a:xfrm>
          <a:prstGeom prst="rect">
            <a:avLst/>
          </a:prstGeom>
        </p:spPr>
      </p:pic>
    </p:spTree>
    <p:extLst>
      <p:ext uri="{BB962C8B-B14F-4D97-AF65-F5344CB8AC3E}">
        <p14:creationId xmlns:p14="http://schemas.microsoft.com/office/powerpoint/2010/main" xmlns="" val="188979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it-IT" dirty="0"/>
              <a:t>Strumenti: Facebook e Instagram </a:t>
            </a:r>
            <a:endParaRPr dirty="0"/>
          </a:p>
        </p:txBody>
      </p:sp>
      <p:sp>
        <p:nvSpPr>
          <p:cNvPr id="85" name="Google Shape;85;p13"/>
          <p:cNvSpPr txBox="1">
            <a:spLocks noGrp="1"/>
          </p:cNvSpPr>
          <p:nvPr>
            <p:ph type="subTitle" idx="1"/>
          </p:nvPr>
        </p:nvSpPr>
        <p:spPr>
          <a:xfrm>
            <a:off x="1524000" y="2058098"/>
            <a:ext cx="9144000" cy="3650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79F98A81-3CAB-4883-B435-A31DA50A7213}"/>
              </a:ext>
            </a:extLst>
          </p:cNvPr>
          <p:cNvPicPr>
            <a:picLocks noChangeAspect="1"/>
          </p:cNvPicPr>
          <p:nvPr/>
        </p:nvPicPr>
        <p:blipFill>
          <a:blip r:embed="rId5"/>
          <a:stretch>
            <a:fillRect/>
          </a:stretch>
        </p:blipFill>
        <p:spPr>
          <a:xfrm>
            <a:off x="5096687" y="1367284"/>
            <a:ext cx="717452" cy="717452"/>
          </a:xfrm>
          <a:prstGeom prst="rect">
            <a:avLst/>
          </a:prstGeom>
        </p:spPr>
      </p:pic>
      <p:sp>
        <p:nvSpPr>
          <p:cNvPr id="2" name="TextBox 1">
            <a:extLst>
              <a:ext uri="{FF2B5EF4-FFF2-40B4-BE49-F238E27FC236}">
                <a16:creationId xmlns:a16="http://schemas.microsoft.com/office/drawing/2014/main" xmlns="" id="{69BA7DD1-9A46-4C6D-B55E-450484AE1E40}"/>
              </a:ext>
            </a:extLst>
          </p:cNvPr>
          <p:cNvSpPr txBox="1"/>
          <p:nvPr/>
        </p:nvSpPr>
        <p:spPr>
          <a:xfrm>
            <a:off x="1103140" y="1846392"/>
            <a:ext cx="9779392" cy="6309420"/>
          </a:xfrm>
          <a:prstGeom prst="rect">
            <a:avLst/>
          </a:prstGeom>
          <a:noFill/>
        </p:spPr>
        <p:txBody>
          <a:bodyPr wrap="square" rtlCol="0">
            <a:spAutoFit/>
          </a:bodyPr>
          <a:lstStyle/>
          <a:p>
            <a:endParaRPr lang="it-IT" sz="1400" dirty="0">
              <a:latin typeface="+mn-lt"/>
            </a:endParaRPr>
          </a:p>
          <a:p>
            <a:endParaRPr lang="it-IT" dirty="0">
              <a:latin typeface="+mn-lt"/>
            </a:endParaRPr>
          </a:p>
          <a:p>
            <a:r>
              <a:rPr lang="it-IT" sz="2400" dirty="0">
                <a:latin typeface="+mn-lt"/>
              </a:rPr>
              <a:t>MA DIAMO ANCHE DEI...</a:t>
            </a:r>
            <a:r>
              <a:rPr lang="it-IT" sz="2400" dirty="0">
                <a:solidFill>
                  <a:srgbClr val="C00000"/>
                </a:solidFill>
                <a:latin typeface="+mn-lt"/>
              </a:rPr>
              <a:t>CONSIGLI</a:t>
            </a:r>
            <a:r>
              <a:rPr lang="it-IT" sz="2400" dirty="0">
                <a:latin typeface="+mn-lt"/>
              </a:rPr>
              <a:t>: </a:t>
            </a:r>
          </a:p>
          <a:p>
            <a:pPr marL="285750" indent="-285750">
              <a:buFont typeface="Arial" panose="020B0604020202020204" pitchFamily="34" charset="0"/>
              <a:buChar char="•"/>
            </a:pPr>
            <a:r>
              <a:rPr lang="it-IT" sz="2400" dirty="0">
                <a:latin typeface="+mn-lt"/>
              </a:rPr>
              <a:t>Fare un </a:t>
            </a:r>
            <a:r>
              <a:rPr lang="it-IT" sz="2400" b="1" dirty="0">
                <a:latin typeface="+mn-lt"/>
              </a:rPr>
              <a:t>audit interno</a:t>
            </a:r>
            <a:r>
              <a:rPr lang="it-IT" sz="2400" dirty="0">
                <a:latin typeface="+mn-lt"/>
              </a:rPr>
              <a:t>: fan e follower rappresentano il nostro target?</a:t>
            </a:r>
          </a:p>
          <a:p>
            <a:endParaRPr lang="it-IT" sz="2400" dirty="0">
              <a:latin typeface="+mn-lt"/>
            </a:endParaRPr>
          </a:p>
          <a:p>
            <a:pPr marL="285750" indent="-285750">
              <a:buFont typeface="Arial" panose="020B0604020202020204" pitchFamily="34" charset="0"/>
              <a:buChar char="•"/>
            </a:pPr>
            <a:r>
              <a:rPr lang="it-IT" sz="2400" b="1" dirty="0">
                <a:latin typeface="+mn-lt"/>
              </a:rPr>
              <a:t>Contenuti</a:t>
            </a:r>
            <a:r>
              <a:rPr lang="it-IT" sz="2400" dirty="0">
                <a:latin typeface="+mn-lt"/>
              </a:rPr>
              <a:t>: quanti rispondono ai bisogni dei Clienti? E quanti sono solo semplice promozione di noi stessi? </a:t>
            </a:r>
          </a:p>
          <a:p>
            <a:endParaRPr lang="it-IT" sz="2400" dirty="0">
              <a:latin typeface="+mn-lt"/>
            </a:endParaRPr>
          </a:p>
          <a:p>
            <a:pPr marL="342900" indent="-342900">
              <a:buFont typeface="Arial" panose="020B0604020202020204" pitchFamily="34" charset="0"/>
              <a:buChar char="•"/>
            </a:pPr>
            <a:r>
              <a:rPr lang="it-IT" sz="2400" b="1" dirty="0">
                <a:latin typeface="+mn-lt"/>
              </a:rPr>
              <a:t>Campagne pubblicitarie</a:t>
            </a:r>
            <a:r>
              <a:rPr lang="it-IT" sz="2400" dirty="0">
                <a:latin typeface="+mn-lt"/>
              </a:rPr>
              <a:t>: quanti Clienti stanno portando?</a:t>
            </a:r>
          </a:p>
          <a:p>
            <a:endParaRPr lang="it-IT" sz="2400" dirty="0">
              <a:latin typeface="+mn-lt"/>
            </a:endParaRPr>
          </a:p>
          <a:p>
            <a:pPr marL="285750" indent="-285750">
              <a:buFont typeface="Arial" panose="020B0604020202020204" pitchFamily="34" charset="0"/>
              <a:buChar char="•"/>
            </a:pPr>
            <a:r>
              <a:rPr lang="it-IT" sz="2400" dirty="0">
                <a:latin typeface="+mn-lt"/>
              </a:rPr>
              <a:t>Usare </a:t>
            </a:r>
            <a:r>
              <a:rPr lang="it-IT" sz="2400" b="1" dirty="0">
                <a:latin typeface="+mn-lt"/>
              </a:rPr>
              <a:t>formati migliori </a:t>
            </a:r>
            <a:r>
              <a:rPr lang="it-IT" sz="2400" dirty="0">
                <a:latin typeface="+mn-lt"/>
              </a:rPr>
              <a:t>per i contenuti: VIDEO! (video live su FB, Caroselli e Reels su IG): sfruttiamo algoritmi a nostro favore </a:t>
            </a:r>
          </a:p>
          <a:p>
            <a:endParaRPr lang="it-IT" sz="2400" dirty="0">
              <a:latin typeface="+mn-lt"/>
            </a:endParaRPr>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10" name="Picture 9">
            <a:extLst>
              <a:ext uri="{FF2B5EF4-FFF2-40B4-BE49-F238E27FC236}">
                <a16:creationId xmlns:a16="http://schemas.microsoft.com/office/drawing/2014/main" xmlns="" id="{29435E1D-62AD-4D49-BD0A-92B6154FB1B9}"/>
              </a:ext>
            </a:extLst>
          </p:cNvPr>
          <p:cNvPicPr>
            <a:picLocks noChangeAspect="1"/>
          </p:cNvPicPr>
          <p:nvPr/>
        </p:nvPicPr>
        <p:blipFill>
          <a:blip r:embed="rId6"/>
          <a:stretch>
            <a:fillRect/>
          </a:stretch>
        </p:blipFill>
        <p:spPr>
          <a:xfrm>
            <a:off x="5824025" y="1354186"/>
            <a:ext cx="744569" cy="738752"/>
          </a:xfrm>
          <a:prstGeom prst="rect">
            <a:avLst/>
          </a:prstGeom>
        </p:spPr>
      </p:pic>
    </p:spTree>
    <p:extLst>
      <p:ext uri="{BB962C8B-B14F-4D97-AF65-F5344CB8AC3E}">
        <p14:creationId xmlns:p14="http://schemas.microsoft.com/office/powerpoint/2010/main" xmlns="" val="55878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it-IT" dirty="0"/>
              <a:t>Strumenti: Facebook e Instagram </a:t>
            </a:r>
            <a:endParaRPr dirty="0"/>
          </a:p>
        </p:txBody>
      </p:sp>
      <p:sp>
        <p:nvSpPr>
          <p:cNvPr id="85" name="Google Shape;85;p13"/>
          <p:cNvSpPr txBox="1">
            <a:spLocks noGrp="1"/>
          </p:cNvSpPr>
          <p:nvPr>
            <p:ph type="subTitle" idx="1"/>
          </p:nvPr>
        </p:nvSpPr>
        <p:spPr>
          <a:xfrm>
            <a:off x="1524000" y="2058098"/>
            <a:ext cx="9144000" cy="3650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79F98A81-3CAB-4883-B435-A31DA50A7213}"/>
              </a:ext>
            </a:extLst>
          </p:cNvPr>
          <p:cNvPicPr>
            <a:picLocks noChangeAspect="1"/>
          </p:cNvPicPr>
          <p:nvPr/>
        </p:nvPicPr>
        <p:blipFill>
          <a:blip r:embed="rId5"/>
          <a:stretch>
            <a:fillRect/>
          </a:stretch>
        </p:blipFill>
        <p:spPr>
          <a:xfrm>
            <a:off x="5096687" y="1367284"/>
            <a:ext cx="717452" cy="717452"/>
          </a:xfrm>
          <a:prstGeom prst="rect">
            <a:avLst/>
          </a:prstGeom>
        </p:spPr>
      </p:pic>
      <p:sp>
        <p:nvSpPr>
          <p:cNvPr id="2" name="TextBox 1">
            <a:extLst>
              <a:ext uri="{FF2B5EF4-FFF2-40B4-BE49-F238E27FC236}">
                <a16:creationId xmlns:a16="http://schemas.microsoft.com/office/drawing/2014/main" xmlns="" id="{69BA7DD1-9A46-4C6D-B55E-450484AE1E40}"/>
              </a:ext>
            </a:extLst>
          </p:cNvPr>
          <p:cNvSpPr txBox="1"/>
          <p:nvPr/>
        </p:nvSpPr>
        <p:spPr>
          <a:xfrm>
            <a:off x="1103140" y="1846392"/>
            <a:ext cx="9779392" cy="6309420"/>
          </a:xfrm>
          <a:prstGeom prst="rect">
            <a:avLst/>
          </a:prstGeom>
          <a:noFill/>
        </p:spPr>
        <p:txBody>
          <a:bodyPr wrap="square" rtlCol="0">
            <a:spAutoFit/>
          </a:bodyPr>
          <a:lstStyle/>
          <a:p>
            <a:endParaRPr lang="it-IT" sz="1400" dirty="0">
              <a:latin typeface="+mn-lt"/>
            </a:endParaRPr>
          </a:p>
          <a:p>
            <a:r>
              <a:rPr lang="it-IT" sz="2400" dirty="0">
                <a:latin typeface="+mn-lt"/>
              </a:rPr>
              <a:t>MA DIAMO ANCHE DEI...</a:t>
            </a:r>
            <a:r>
              <a:rPr lang="it-IT" sz="2400" dirty="0">
                <a:solidFill>
                  <a:srgbClr val="C00000"/>
                </a:solidFill>
                <a:latin typeface="+mn-lt"/>
              </a:rPr>
              <a:t>CONSIGLI</a:t>
            </a:r>
            <a:r>
              <a:rPr lang="it-IT" sz="2400" dirty="0">
                <a:latin typeface="+mn-lt"/>
              </a:rPr>
              <a:t>: </a:t>
            </a:r>
          </a:p>
          <a:p>
            <a:endParaRPr lang="it-IT" dirty="0">
              <a:latin typeface="+mn-lt"/>
            </a:endParaRPr>
          </a:p>
          <a:p>
            <a:pPr marL="285750" indent="-285750">
              <a:buFont typeface="Arial" panose="020B0604020202020204" pitchFamily="34" charset="0"/>
              <a:buChar char="•"/>
            </a:pPr>
            <a:r>
              <a:rPr lang="it-IT" sz="2400" dirty="0">
                <a:latin typeface="+mn-lt"/>
              </a:rPr>
              <a:t>Cosa vi rende unici? </a:t>
            </a:r>
            <a:r>
              <a:rPr lang="it-IT" sz="2400" b="1" dirty="0">
                <a:latin typeface="+mn-lt"/>
              </a:rPr>
              <a:t>Proposizione delle offerte</a:t>
            </a:r>
            <a:r>
              <a:rPr lang="it-IT" sz="2400" dirty="0">
                <a:latin typeface="+mn-lt"/>
              </a:rPr>
              <a:t>: non deve essere banale &gt;&gt;&gt;&gt;&gt; PERSONE NON COMPRANO OGGETTI MA VALORI, STORIE </a:t>
            </a:r>
          </a:p>
          <a:p>
            <a:endParaRPr lang="it-IT" sz="2400" dirty="0">
              <a:latin typeface="+mn-lt"/>
            </a:endParaRPr>
          </a:p>
          <a:p>
            <a:r>
              <a:rPr lang="it-IT" sz="2400" dirty="0">
                <a:latin typeface="+mn-lt"/>
              </a:rPr>
              <a:t>....ALLORA quali sono i </a:t>
            </a:r>
            <a:r>
              <a:rPr lang="it-IT" sz="2400" b="1" dirty="0">
                <a:latin typeface="+mn-lt"/>
              </a:rPr>
              <a:t>post che comunicano questi valori</a:t>
            </a:r>
            <a:r>
              <a:rPr lang="it-IT" sz="2400" dirty="0">
                <a:latin typeface="+mn-lt"/>
              </a:rPr>
              <a:t>? </a:t>
            </a:r>
          </a:p>
          <a:p>
            <a:pPr marL="285750" indent="-285750">
              <a:buFont typeface="Arial" panose="020B0604020202020204" pitchFamily="34" charset="0"/>
              <a:buChar char="•"/>
            </a:pPr>
            <a:endParaRPr lang="it-IT" sz="2400" dirty="0">
              <a:latin typeface="+mn-lt"/>
            </a:endParaRPr>
          </a:p>
          <a:p>
            <a:pPr marL="285750" indent="-285750">
              <a:buFont typeface="Arial" panose="020B0604020202020204" pitchFamily="34" charset="0"/>
              <a:buChar char="•"/>
            </a:pPr>
            <a:r>
              <a:rPr lang="it-IT" sz="2400" dirty="0">
                <a:latin typeface="+mn-lt"/>
              </a:rPr>
              <a:t>FACCIAMO VEDERE IL «DIETRO LE QUINTE» </a:t>
            </a:r>
          </a:p>
          <a:p>
            <a:r>
              <a:rPr lang="it-IT" sz="2400" dirty="0">
                <a:latin typeface="+mn-lt"/>
              </a:rPr>
              <a:t>Esempi: </a:t>
            </a:r>
            <a:r>
              <a:rPr lang="it-IT" sz="2400" dirty="0">
                <a:latin typeface="+mn-lt"/>
                <a:hlinkClick r:id="rId6"/>
              </a:rPr>
              <a:t>https://www.facebook.com/macelleriatesta1916</a:t>
            </a:r>
            <a:r>
              <a:rPr lang="it-IT" sz="2400" dirty="0">
                <a:latin typeface="+mn-lt"/>
              </a:rPr>
              <a:t>; </a:t>
            </a:r>
            <a:r>
              <a:rPr lang="it-IT" sz="2400" dirty="0">
                <a:latin typeface="+mn-lt"/>
                <a:hlinkClick r:id="rId7"/>
              </a:rPr>
              <a:t>https://www.facebook.com/mydearmelissa</a:t>
            </a:r>
            <a:r>
              <a:rPr lang="it-IT" sz="2400" dirty="0">
                <a:latin typeface="+mn-lt"/>
              </a:rPr>
              <a:t> </a:t>
            </a:r>
          </a:p>
          <a:p>
            <a:endParaRPr lang="it-IT" sz="2400" dirty="0">
              <a:latin typeface="+mn-lt"/>
            </a:endParaRPr>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10" name="Picture 9">
            <a:extLst>
              <a:ext uri="{FF2B5EF4-FFF2-40B4-BE49-F238E27FC236}">
                <a16:creationId xmlns:a16="http://schemas.microsoft.com/office/drawing/2014/main" xmlns="" id="{29435E1D-62AD-4D49-BD0A-92B6154FB1B9}"/>
              </a:ext>
            </a:extLst>
          </p:cNvPr>
          <p:cNvPicPr>
            <a:picLocks noChangeAspect="1"/>
          </p:cNvPicPr>
          <p:nvPr/>
        </p:nvPicPr>
        <p:blipFill>
          <a:blip r:embed="rId8"/>
          <a:stretch>
            <a:fillRect/>
          </a:stretch>
        </p:blipFill>
        <p:spPr>
          <a:xfrm>
            <a:off x="5824025" y="1354186"/>
            <a:ext cx="744569" cy="738752"/>
          </a:xfrm>
          <a:prstGeom prst="rect">
            <a:avLst/>
          </a:prstGeom>
        </p:spPr>
      </p:pic>
    </p:spTree>
    <p:extLst>
      <p:ext uri="{BB962C8B-B14F-4D97-AF65-F5344CB8AC3E}">
        <p14:creationId xmlns:p14="http://schemas.microsoft.com/office/powerpoint/2010/main" xmlns="" val="148298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it-IT" dirty="0"/>
              <a:t>Strumenti: Facebook e Instagram </a:t>
            </a:r>
            <a:endParaRPr dirty="0"/>
          </a:p>
        </p:txBody>
      </p:sp>
      <p:sp>
        <p:nvSpPr>
          <p:cNvPr id="85" name="Google Shape;85;p13"/>
          <p:cNvSpPr txBox="1">
            <a:spLocks noGrp="1"/>
          </p:cNvSpPr>
          <p:nvPr>
            <p:ph type="subTitle" idx="1"/>
          </p:nvPr>
        </p:nvSpPr>
        <p:spPr>
          <a:xfrm>
            <a:off x="1524000" y="2058098"/>
            <a:ext cx="9144000" cy="3650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79F98A81-3CAB-4883-B435-A31DA50A7213}"/>
              </a:ext>
            </a:extLst>
          </p:cNvPr>
          <p:cNvPicPr>
            <a:picLocks noChangeAspect="1"/>
          </p:cNvPicPr>
          <p:nvPr/>
        </p:nvPicPr>
        <p:blipFill>
          <a:blip r:embed="rId5"/>
          <a:stretch>
            <a:fillRect/>
          </a:stretch>
        </p:blipFill>
        <p:spPr>
          <a:xfrm>
            <a:off x="5096687" y="1367284"/>
            <a:ext cx="717452" cy="717452"/>
          </a:xfrm>
          <a:prstGeom prst="rect">
            <a:avLst/>
          </a:prstGeom>
        </p:spPr>
      </p:pic>
      <p:sp>
        <p:nvSpPr>
          <p:cNvPr id="2" name="TextBox 1">
            <a:extLst>
              <a:ext uri="{FF2B5EF4-FFF2-40B4-BE49-F238E27FC236}">
                <a16:creationId xmlns:a16="http://schemas.microsoft.com/office/drawing/2014/main" xmlns="" id="{69BA7DD1-9A46-4C6D-B55E-450484AE1E40}"/>
              </a:ext>
            </a:extLst>
          </p:cNvPr>
          <p:cNvSpPr txBox="1"/>
          <p:nvPr/>
        </p:nvSpPr>
        <p:spPr>
          <a:xfrm>
            <a:off x="1083212" y="2092938"/>
            <a:ext cx="9861453" cy="8340745"/>
          </a:xfrm>
          <a:prstGeom prst="rect">
            <a:avLst/>
          </a:prstGeom>
          <a:noFill/>
        </p:spPr>
        <p:txBody>
          <a:bodyPr wrap="square" rtlCol="0">
            <a:spAutoFit/>
          </a:bodyPr>
          <a:lstStyle/>
          <a:p>
            <a:r>
              <a:rPr lang="it-IT" sz="2400" dirty="0">
                <a:solidFill>
                  <a:srgbClr val="C00000"/>
                </a:solidFill>
                <a:latin typeface="+mn-lt"/>
              </a:rPr>
              <a:t>ANCORA QUALCHE...CONSIGLIO</a:t>
            </a:r>
            <a:r>
              <a:rPr lang="it-IT" sz="2400" dirty="0">
                <a:latin typeface="+mn-lt"/>
              </a:rPr>
              <a:t>: </a:t>
            </a:r>
          </a:p>
          <a:p>
            <a:endParaRPr lang="it-IT" sz="2400" dirty="0">
              <a:latin typeface="+mn-lt"/>
            </a:endParaRPr>
          </a:p>
          <a:p>
            <a:pPr marL="342900" indent="-342900">
              <a:buFont typeface="Wingdings" panose="05000000000000000000" pitchFamily="2" charset="2"/>
              <a:buChar char="§"/>
            </a:pPr>
            <a:r>
              <a:rPr lang="it-IT" sz="2400" dirty="0"/>
              <a:t>Stimoliamo i Clienti a condividere i nostri contenuti</a:t>
            </a:r>
          </a:p>
          <a:p>
            <a:pPr marL="342900" indent="-342900">
              <a:buFont typeface="Wingdings" panose="05000000000000000000" pitchFamily="2" charset="2"/>
              <a:buChar char="§"/>
            </a:pPr>
            <a:r>
              <a:rPr lang="it-IT" sz="2400" dirty="0"/>
              <a:t>I nostri dipendenti o collaboratori devono raccontare il brand, devono condividere </a:t>
            </a:r>
          </a:p>
          <a:p>
            <a:pPr marL="342900" indent="-342900">
              <a:buFont typeface="Wingdings" panose="05000000000000000000" pitchFamily="2" charset="2"/>
              <a:buChar char="§"/>
            </a:pPr>
            <a:r>
              <a:rPr lang="it-IT" sz="2400" dirty="0"/>
              <a:t>Stabilire un BUDGET MENSILE per fare campagne </a:t>
            </a:r>
          </a:p>
          <a:p>
            <a:pPr marL="342900" indent="-342900">
              <a:buFont typeface="Wingdings" panose="05000000000000000000" pitchFamily="2" charset="2"/>
              <a:buChar char="§"/>
            </a:pPr>
            <a:r>
              <a:rPr lang="it-IT" sz="2400" dirty="0"/>
              <a:t>Lead ads – Click to WhatsApp Ads – Local Ads (indicate proprio per i centri abitati medio-piccoli)</a:t>
            </a:r>
          </a:p>
          <a:p>
            <a:pPr marL="342900" indent="-342900">
              <a:buFont typeface="Wingdings" panose="05000000000000000000" pitchFamily="2" charset="2"/>
              <a:buChar char="§"/>
            </a:pPr>
            <a:r>
              <a:rPr lang="it-IT" sz="2400" dirty="0"/>
              <a:t>Pubblici personalizzati </a:t>
            </a:r>
          </a:p>
          <a:p>
            <a:pPr marL="342900" indent="-342900">
              <a:buFont typeface="Wingdings" panose="05000000000000000000" pitchFamily="2" charset="2"/>
              <a:buChar char="§"/>
            </a:pPr>
            <a:r>
              <a:rPr lang="it-IT" sz="2400" dirty="0"/>
              <a:t>Pixel di Facebook (serve anche per Instagram) </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endParaRPr lang="it-IT" sz="2400" dirty="0"/>
          </a:p>
          <a:p>
            <a:endParaRPr lang="it-IT" sz="2400" dirty="0"/>
          </a:p>
          <a:p>
            <a:endParaRPr lang="it-IT" dirty="0"/>
          </a:p>
          <a:p>
            <a:endParaRPr lang="it-IT" dirty="0"/>
          </a:p>
          <a:p>
            <a:pPr marL="285750" indent="-285750">
              <a:buFont typeface="Arial" panose="020B0604020202020204" pitchFamily="34" charset="0"/>
              <a:buChar char="•"/>
            </a:pPr>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10" name="Picture 9">
            <a:extLst>
              <a:ext uri="{FF2B5EF4-FFF2-40B4-BE49-F238E27FC236}">
                <a16:creationId xmlns:a16="http://schemas.microsoft.com/office/drawing/2014/main" xmlns="" id="{29435E1D-62AD-4D49-BD0A-92B6154FB1B9}"/>
              </a:ext>
            </a:extLst>
          </p:cNvPr>
          <p:cNvPicPr>
            <a:picLocks noChangeAspect="1"/>
          </p:cNvPicPr>
          <p:nvPr/>
        </p:nvPicPr>
        <p:blipFill>
          <a:blip r:embed="rId6"/>
          <a:stretch>
            <a:fillRect/>
          </a:stretch>
        </p:blipFill>
        <p:spPr>
          <a:xfrm>
            <a:off x="5824025" y="1354186"/>
            <a:ext cx="744569" cy="738752"/>
          </a:xfrm>
          <a:prstGeom prst="rect">
            <a:avLst/>
          </a:prstGeom>
        </p:spPr>
      </p:pic>
    </p:spTree>
    <p:extLst>
      <p:ext uri="{BB962C8B-B14F-4D97-AF65-F5344CB8AC3E}">
        <p14:creationId xmlns:p14="http://schemas.microsoft.com/office/powerpoint/2010/main" xmlns="" val="41920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it-IT" dirty="0"/>
              <a:t>Strumenti: Facebook e Instagram </a:t>
            </a:r>
            <a:endParaRPr dirty="0"/>
          </a:p>
        </p:txBody>
      </p:sp>
      <p:sp>
        <p:nvSpPr>
          <p:cNvPr id="85" name="Google Shape;85;p13"/>
          <p:cNvSpPr txBox="1">
            <a:spLocks noGrp="1"/>
          </p:cNvSpPr>
          <p:nvPr>
            <p:ph type="subTitle" idx="1"/>
          </p:nvPr>
        </p:nvSpPr>
        <p:spPr>
          <a:xfrm>
            <a:off x="1524000" y="2058098"/>
            <a:ext cx="9144000" cy="3650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79F98A81-3CAB-4883-B435-A31DA50A7213}"/>
              </a:ext>
            </a:extLst>
          </p:cNvPr>
          <p:cNvPicPr>
            <a:picLocks noChangeAspect="1"/>
          </p:cNvPicPr>
          <p:nvPr/>
        </p:nvPicPr>
        <p:blipFill>
          <a:blip r:embed="rId5"/>
          <a:stretch>
            <a:fillRect/>
          </a:stretch>
        </p:blipFill>
        <p:spPr>
          <a:xfrm>
            <a:off x="5096687" y="1367284"/>
            <a:ext cx="717452" cy="717452"/>
          </a:xfrm>
          <a:prstGeom prst="rect">
            <a:avLst/>
          </a:prstGeom>
        </p:spPr>
      </p:pic>
      <p:sp>
        <p:nvSpPr>
          <p:cNvPr id="2" name="TextBox 1">
            <a:extLst>
              <a:ext uri="{FF2B5EF4-FFF2-40B4-BE49-F238E27FC236}">
                <a16:creationId xmlns:a16="http://schemas.microsoft.com/office/drawing/2014/main" xmlns="" id="{69BA7DD1-9A46-4C6D-B55E-450484AE1E40}"/>
              </a:ext>
            </a:extLst>
          </p:cNvPr>
          <p:cNvSpPr txBox="1"/>
          <p:nvPr/>
        </p:nvSpPr>
        <p:spPr>
          <a:xfrm>
            <a:off x="1083212" y="2092938"/>
            <a:ext cx="9861453" cy="7971413"/>
          </a:xfrm>
          <a:prstGeom prst="rect">
            <a:avLst/>
          </a:prstGeom>
          <a:noFill/>
        </p:spPr>
        <p:txBody>
          <a:bodyPr wrap="square" rtlCol="0">
            <a:spAutoFit/>
          </a:bodyPr>
          <a:lstStyle/>
          <a:p>
            <a:r>
              <a:rPr lang="it-IT" sz="2400" dirty="0">
                <a:solidFill>
                  <a:srgbClr val="C00000"/>
                </a:solidFill>
                <a:latin typeface="+mn-lt"/>
              </a:rPr>
              <a:t>ANCORA QUALCHE...CONSIGLIO (ANCORA PIU’ PRATICO)</a:t>
            </a:r>
            <a:endParaRPr lang="it-IT" sz="2400" dirty="0">
              <a:latin typeface="+mn-lt"/>
            </a:endParaRPr>
          </a:p>
          <a:p>
            <a:pPr marL="342900" indent="-342900">
              <a:buFont typeface="Wingdings" panose="05000000000000000000" pitchFamily="2" charset="2"/>
              <a:buChar char="§"/>
            </a:pPr>
            <a:r>
              <a:rPr lang="it-IT" sz="2400" dirty="0"/>
              <a:t>Lavorare con il CRM – Strumento fondamentale per gestire i Clienti contatti di nuovi clienti e «lavorarli» (su Messenger, su WhatsApp business, ecc.....) </a:t>
            </a:r>
          </a:p>
          <a:p>
            <a:endParaRPr lang="it-IT" sz="2400" dirty="0"/>
          </a:p>
          <a:p>
            <a:pPr marL="342900" indent="-342900">
              <a:buFont typeface="Wingdings" panose="05000000000000000000" pitchFamily="2" charset="2"/>
              <a:buChar char="§"/>
            </a:pPr>
            <a:r>
              <a:rPr lang="it-IT" sz="2400" dirty="0"/>
              <a:t>Facebook e Instagram Shop – aggiungere i prodotti nell’area Shop sui due social (vedi esempio: </a:t>
            </a:r>
            <a:r>
              <a:rPr lang="it-IT" sz="2400" dirty="0">
                <a:hlinkClick r:id="rId6"/>
              </a:rPr>
              <a:t>https://www.facebook.com/TourinVespa/?ref=page_internal</a:t>
            </a:r>
            <a:r>
              <a:rPr lang="it-IT" sz="2400" dirty="0"/>
              <a:t> </a:t>
            </a:r>
          </a:p>
          <a:p>
            <a:endParaRPr lang="it-IT" sz="2400" dirty="0"/>
          </a:p>
          <a:p>
            <a:pPr marL="342900" indent="-342900">
              <a:buFont typeface="Wingdings" panose="05000000000000000000" pitchFamily="2" charset="2"/>
              <a:buChar char="§"/>
            </a:pPr>
            <a:r>
              <a:rPr lang="it-IT" sz="2400" dirty="0"/>
              <a:t>Creare un Piano editoriale efficace e sostenibile (Es: Instagram facciamo video e Reels) – Creare rubriche </a:t>
            </a:r>
          </a:p>
          <a:p>
            <a:endParaRPr lang="it-IT" sz="2400" dirty="0"/>
          </a:p>
          <a:p>
            <a:endParaRPr lang="it-IT" dirty="0"/>
          </a:p>
          <a:p>
            <a:endParaRPr lang="it-IT" dirty="0"/>
          </a:p>
          <a:p>
            <a:pPr marL="285750" indent="-285750">
              <a:buFont typeface="Arial" panose="020B0604020202020204" pitchFamily="34" charset="0"/>
              <a:buChar char="•"/>
            </a:pPr>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10" name="Picture 9">
            <a:extLst>
              <a:ext uri="{FF2B5EF4-FFF2-40B4-BE49-F238E27FC236}">
                <a16:creationId xmlns:a16="http://schemas.microsoft.com/office/drawing/2014/main" xmlns="" id="{29435E1D-62AD-4D49-BD0A-92B6154FB1B9}"/>
              </a:ext>
            </a:extLst>
          </p:cNvPr>
          <p:cNvPicPr>
            <a:picLocks noChangeAspect="1"/>
          </p:cNvPicPr>
          <p:nvPr/>
        </p:nvPicPr>
        <p:blipFill>
          <a:blip r:embed="rId7"/>
          <a:stretch>
            <a:fillRect/>
          </a:stretch>
        </p:blipFill>
        <p:spPr>
          <a:xfrm>
            <a:off x="5824025" y="1354186"/>
            <a:ext cx="744569" cy="738752"/>
          </a:xfrm>
          <a:prstGeom prst="rect">
            <a:avLst/>
          </a:prstGeom>
        </p:spPr>
      </p:pic>
    </p:spTree>
    <p:extLst>
      <p:ext uri="{BB962C8B-B14F-4D97-AF65-F5344CB8AC3E}">
        <p14:creationId xmlns:p14="http://schemas.microsoft.com/office/powerpoint/2010/main" xmlns="" val="2078656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FACEBOOK  </a:t>
            </a:r>
            <a:endParaRPr dirty="0"/>
          </a:p>
        </p:txBody>
      </p:sp>
      <p:sp>
        <p:nvSpPr>
          <p:cNvPr id="85" name="Google Shape;85;p13"/>
          <p:cNvSpPr txBox="1">
            <a:spLocks noGrp="1"/>
          </p:cNvSpPr>
          <p:nvPr>
            <p:ph type="subTitle" idx="1"/>
          </p:nvPr>
        </p:nvSpPr>
        <p:spPr>
          <a:xfrm>
            <a:off x="1524000" y="2058098"/>
            <a:ext cx="9144000" cy="3650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79F98A81-3CAB-4883-B435-A31DA50A7213}"/>
              </a:ext>
            </a:extLst>
          </p:cNvPr>
          <p:cNvPicPr>
            <a:picLocks noChangeAspect="1"/>
          </p:cNvPicPr>
          <p:nvPr/>
        </p:nvPicPr>
        <p:blipFill>
          <a:blip r:embed="rId5"/>
          <a:stretch>
            <a:fillRect/>
          </a:stretch>
        </p:blipFill>
        <p:spPr>
          <a:xfrm>
            <a:off x="5737273" y="1340646"/>
            <a:ext cx="717452" cy="717452"/>
          </a:xfrm>
          <a:prstGeom prst="rect">
            <a:avLst/>
          </a:prstGeom>
        </p:spPr>
      </p:pic>
      <p:sp>
        <p:nvSpPr>
          <p:cNvPr id="2" name="TextBox 1">
            <a:extLst>
              <a:ext uri="{FF2B5EF4-FFF2-40B4-BE49-F238E27FC236}">
                <a16:creationId xmlns:a16="http://schemas.microsoft.com/office/drawing/2014/main" xmlns="" id="{69BA7DD1-9A46-4C6D-B55E-450484AE1E40}"/>
              </a:ext>
            </a:extLst>
          </p:cNvPr>
          <p:cNvSpPr txBox="1"/>
          <p:nvPr/>
        </p:nvSpPr>
        <p:spPr>
          <a:xfrm>
            <a:off x="916743" y="2032410"/>
            <a:ext cx="10592972" cy="4862870"/>
          </a:xfrm>
          <a:prstGeom prst="rect">
            <a:avLst/>
          </a:prstGeom>
          <a:noFill/>
        </p:spPr>
        <p:txBody>
          <a:bodyPr wrap="square" rtlCol="0">
            <a:spAutoFit/>
          </a:bodyPr>
          <a:lstStyle/>
          <a:p>
            <a:pPr algn="ctr"/>
            <a:r>
              <a:rPr lang="it-IT" sz="3200" b="1" dirty="0">
                <a:latin typeface="+mn-lt"/>
              </a:rPr>
              <a:t>TO DO LIST </a:t>
            </a:r>
          </a:p>
          <a:p>
            <a:endParaRPr lang="it-IT" dirty="0">
              <a:latin typeface="+mn-lt"/>
            </a:endParaRPr>
          </a:p>
          <a:p>
            <a:r>
              <a:rPr lang="it-IT" sz="2400" dirty="0">
                <a:latin typeface="+mn-lt"/>
              </a:rPr>
              <a:t>1) </a:t>
            </a:r>
            <a:r>
              <a:rPr lang="it-IT" sz="2400" u="sng" dirty="0">
                <a:latin typeface="+mn-lt"/>
              </a:rPr>
              <a:t>CREA UNA PAGINA AZIENDALE SU FACEBOOK </a:t>
            </a:r>
            <a:endParaRPr lang="it-IT" u="sng" dirty="0"/>
          </a:p>
          <a:p>
            <a:endParaRPr lang="it-IT" u="sng" dirty="0"/>
          </a:p>
          <a:p>
            <a:pPr marL="285750" indent="-285750">
              <a:buFont typeface="Arial" panose="020B0604020202020204" pitchFamily="34" charset="0"/>
              <a:buChar char="•"/>
            </a:pPr>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sz="1800" b="1" dirty="0"/>
          </a:p>
          <a:p>
            <a:r>
              <a:rPr lang="it-IT" sz="1800" b="1" dirty="0"/>
              <a:t>A COSA SERVE? </a:t>
            </a:r>
            <a:r>
              <a:rPr lang="it-IT" sz="1600" dirty="0"/>
              <a:t>IDENTITA’ DEL BRAND – VISIBILITA’ – SVILUPPO CONTENUTI – INTERAZIONE (PULSANTI = CALL TO ACTION) CON I  PROPRI UTENTI FONDAMENTALE PER AVVIARE CAMPAGNE DI MARKETING)  </a:t>
            </a:r>
          </a:p>
          <a:p>
            <a:endParaRPr lang="it-IT" dirty="0"/>
          </a:p>
          <a:p>
            <a:endParaRPr lang="it-IT" dirty="0"/>
          </a:p>
          <a:p>
            <a:endParaRPr lang="it-IT" dirty="0"/>
          </a:p>
        </p:txBody>
      </p:sp>
      <p:pic>
        <p:nvPicPr>
          <p:cNvPr id="7" name="Picture 6">
            <a:extLst>
              <a:ext uri="{FF2B5EF4-FFF2-40B4-BE49-F238E27FC236}">
                <a16:creationId xmlns:a16="http://schemas.microsoft.com/office/drawing/2014/main" xmlns="" id="{0B2B8D40-A52D-40C1-9B35-07AC66B2FB24}"/>
              </a:ext>
            </a:extLst>
          </p:cNvPr>
          <p:cNvPicPr>
            <a:picLocks noChangeAspect="1"/>
          </p:cNvPicPr>
          <p:nvPr/>
        </p:nvPicPr>
        <p:blipFill rotWithShape="1">
          <a:blip r:embed="rId6"/>
          <a:srcRect l="-2353" t="15193" r="-1" b="13852"/>
          <a:stretch/>
        </p:blipFill>
        <p:spPr>
          <a:xfrm>
            <a:off x="3938955" y="3397347"/>
            <a:ext cx="4583870" cy="1786597"/>
          </a:xfrm>
          <a:prstGeom prst="rect">
            <a:avLst/>
          </a:prstGeom>
        </p:spPr>
      </p:pic>
    </p:spTree>
    <p:extLst>
      <p:ext uri="{BB962C8B-B14F-4D97-AF65-F5344CB8AC3E}">
        <p14:creationId xmlns:p14="http://schemas.microsoft.com/office/powerpoint/2010/main" xmlns="" val="422285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FACEBOOK  </a:t>
            </a:r>
            <a:endParaRPr dirty="0"/>
          </a:p>
        </p:txBody>
      </p:sp>
      <p:sp>
        <p:nvSpPr>
          <p:cNvPr id="85" name="Google Shape;85;p13"/>
          <p:cNvSpPr txBox="1">
            <a:spLocks noGrp="1"/>
          </p:cNvSpPr>
          <p:nvPr>
            <p:ph type="subTitle" idx="1"/>
          </p:nvPr>
        </p:nvSpPr>
        <p:spPr>
          <a:xfrm>
            <a:off x="1524000" y="2058098"/>
            <a:ext cx="9144000" cy="3650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79F98A81-3CAB-4883-B435-A31DA50A7213}"/>
              </a:ext>
            </a:extLst>
          </p:cNvPr>
          <p:cNvPicPr>
            <a:picLocks noChangeAspect="1"/>
          </p:cNvPicPr>
          <p:nvPr/>
        </p:nvPicPr>
        <p:blipFill>
          <a:blip r:embed="rId5"/>
          <a:stretch>
            <a:fillRect/>
          </a:stretch>
        </p:blipFill>
        <p:spPr>
          <a:xfrm>
            <a:off x="5737273" y="1340646"/>
            <a:ext cx="717452" cy="717452"/>
          </a:xfrm>
          <a:prstGeom prst="rect">
            <a:avLst/>
          </a:prstGeom>
        </p:spPr>
      </p:pic>
      <p:sp>
        <p:nvSpPr>
          <p:cNvPr id="2" name="TextBox 1">
            <a:extLst>
              <a:ext uri="{FF2B5EF4-FFF2-40B4-BE49-F238E27FC236}">
                <a16:creationId xmlns:a16="http://schemas.microsoft.com/office/drawing/2014/main" xmlns="" id="{69BA7DD1-9A46-4C6D-B55E-450484AE1E40}"/>
              </a:ext>
            </a:extLst>
          </p:cNvPr>
          <p:cNvSpPr txBox="1"/>
          <p:nvPr/>
        </p:nvSpPr>
        <p:spPr>
          <a:xfrm>
            <a:off x="916743" y="2032410"/>
            <a:ext cx="10592972" cy="6863417"/>
          </a:xfrm>
          <a:prstGeom prst="rect">
            <a:avLst/>
          </a:prstGeom>
          <a:noFill/>
        </p:spPr>
        <p:txBody>
          <a:bodyPr wrap="square" rtlCol="0">
            <a:spAutoFit/>
          </a:bodyPr>
          <a:lstStyle/>
          <a:p>
            <a:pPr algn="ctr"/>
            <a:r>
              <a:rPr lang="it-IT" sz="3200" b="1" dirty="0">
                <a:latin typeface="+mn-lt"/>
              </a:rPr>
              <a:t>TO DO LIST </a:t>
            </a:r>
          </a:p>
          <a:p>
            <a:r>
              <a:rPr lang="it-IT" sz="2400" dirty="0">
                <a:latin typeface="+mn-lt"/>
              </a:rPr>
              <a:t>2) </a:t>
            </a:r>
            <a:r>
              <a:rPr lang="it-IT" sz="2400" u="sng" dirty="0">
                <a:latin typeface="+mn-lt"/>
              </a:rPr>
              <a:t>STABILIRE GLI OBIETTIVI </a:t>
            </a:r>
          </a:p>
          <a:p>
            <a:pPr marL="342900" indent="-342900">
              <a:buFont typeface="Courier New" panose="02070309020205020404" pitchFamily="49" charset="0"/>
              <a:buChar char="o"/>
            </a:pPr>
            <a:r>
              <a:rPr lang="it-IT" sz="2400" dirty="0">
                <a:latin typeface="+mn-lt"/>
              </a:rPr>
              <a:t>Commerciale (promuovo prodotti e servizi)</a:t>
            </a:r>
          </a:p>
          <a:p>
            <a:pPr marL="342900" indent="-342900">
              <a:buFont typeface="Courier New" panose="02070309020205020404" pitchFamily="49" charset="0"/>
              <a:buChar char="o"/>
            </a:pPr>
            <a:r>
              <a:rPr lang="it-IT" sz="2400" dirty="0">
                <a:latin typeface="+mn-lt"/>
              </a:rPr>
              <a:t>Connessioni (legami con utenti)</a:t>
            </a:r>
          </a:p>
          <a:p>
            <a:pPr marL="342900" indent="-342900">
              <a:buFont typeface="Courier New" panose="02070309020205020404" pitchFamily="49" charset="0"/>
              <a:buChar char="o"/>
            </a:pPr>
            <a:r>
              <a:rPr lang="it-IT" sz="2400" dirty="0">
                <a:latin typeface="+mn-lt"/>
              </a:rPr>
              <a:t>Awarness (visibilità del brand) </a:t>
            </a:r>
          </a:p>
          <a:p>
            <a:pPr marL="342900" indent="-342900">
              <a:buFont typeface="Courier New" panose="02070309020205020404" pitchFamily="49" charset="0"/>
              <a:buChar char="o"/>
            </a:pPr>
            <a:r>
              <a:rPr lang="it-IT" sz="2400" dirty="0">
                <a:latin typeface="+mn-lt"/>
              </a:rPr>
              <a:t>Reputation (reputazione online)</a:t>
            </a:r>
          </a:p>
          <a:p>
            <a:pPr marL="342900" indent="-342900">
              <a:buFont typeface="Courier New" panose="02070309020205020404" pitchFamily="49" charset="0"/>
              <a:buChar char="o"/>
            </a:pPr>
            <a:r>
              <a:rPr lang="it-IT" sz="2400" dirty="0">
                <a:latin typeface="+mn-lt"/>
              </a:rPr>
              <a:t>Engagement (far interagire gli utenti) </a:t>
            </a:r>
          </a:p>
          <a:p>
            <a:pPr marL="342900" indent="-342900">
              <a:buFont typeface="Courier New" panose="02070309020205020404" pitchFamily="49" charset="0"/>
              <a:buChar char="o"/>
            </a:pPr>
            <a:endParaRPr lang="it-IT" sz="2400" dirty="0">
              <a:latin typeface="+mn-lt"/>
            </a:endParaRPr>
          </a:p>
          <a:p>
            <a:r>
              <a:rPr lang="it-IT" sz="2400" dirty="0">
                <a:latin typeface="+mn-lt"/>
              </a:rPr>
              <a:t>3) </a:t>
            </a:r>
            <a:r>
              <a:rPr lang="it-IT" sz="2400" u="sng" dirty="0">
                <a:latin typeface="+mn-lt"/>
              </a:rPr>
              <a:t>CURA I TUOI POST/CONTENUTI</a:t>
            </a:r>
            <a:r>
              <a:rPr lang="it-IT" sz="2400" dirty="0">
                <a:latin typeface="+mn-lt"/>
              </a:rPr>
              <a:t>: l’importanza del «PED» ovvero del Piano Editoriale Digitale &gt; </a:t>
            </a:r>
            <a:r>
              <a:rPr lang="it-IT" sz="2400" i="1" dirty="0">
                <a:latin typeface="+mn-lt"/>
              </a:rPr>
              <a:t>Content Strategy (l’importanza del «racconto»)</a:t>
            </a:r>
          </a:p>
          <a:p>
            <a:endParaRPr lang="it-IT" sz="2400" dirty="0">
              <a:latin typeface="+mn-lt"/>
            </a:endParaRP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xmlns="" val="296761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336431" y="632481"/>
            <a:ext cx="9777045" cy="9290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it-IT" dirty="0"/>
              <a:t>La Comunicazione Aziendale oggi</a:t>
            </a:r>
            <a:endParaRPr dirty="0"/>
          </a:p>
        </p:txBody>
      </p:sp>
      <p:sp>
        <p:nvSpPr>
          <p:cNvPr id="85" name="Google Shape;85;p13"/>
          <p:cNvSpPr txBox="1">
            <a:spLocks noGrp="1"/>
          </p:cNvSpPr>
          <p:nvPr>
            <p:ph type="subTitle" idx="1"/>
          </p:nvPr>
        </p:nvSpPr>
        <p:spPr>
          <a:xfrm>
            <a:off x="1524000" y="1561513"/>
            <a:ext cx="9144000" cy="431878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r>
              <a:rPr lang="it-IT" sz="3000" dirty="0"/>
              <a:t>DIGITALIZZAZIONE DELLE IMPRESE IN ITALIA </a:t>
            </a:r>
          </a:p>
          <a:p>
            <a:pPr marL="0" lvl="0" indent="0" algn="ctr"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0"/>
              </a:spcBef>
              <a:spcAft>
                <a:spcPts val="0"/>
              </a:spcAft>
              <a:buClr>
                <a:schemeClr val="dk1"/>
              </a:buClr>
              <a:buSzPct val="100000"/>
              <a:buNone/>
            </a:pPr>
            <a:endParaRPr lang="it-IT" dirty="0"/>
          </a:p>
          <a:p>
            <a:pPr marL="0" lvl="0" indent="0" algn="l" rtl="0">
              <a:lnSpc>
                <a:spcPct val="90000"/>
              </a:lnSpc>
              <a:spcBef>
                <a:spcPts val="0"/>
              </a:spcBef>
              <a:spcAft>
                <a:spcPts val="0"/>
              </a:spcAft>
              <a:buClr>
                <a:schemeClr val="dk1"/>
              </a:buClr>
              <a:buSzPct val="100000"/>
              <a:buNone/>
            </a:pPr>
            <a:r>
              <a:rPr lang="it-IT" sz="1900" dirty="0">
                <a:latin typeface="+mj-lt"/>
              </a:rPr>
              <a:t>(fonte: Osservatorio Piccole Imprese 2021 di GoDaddy)</a:t>
            </a:r>
            <a:endParaRPr sz="1900" dirty="0">
              <a:latin typeface="+mj-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86236892-3B70-4521-9B9E-747D9A215BBA}"/>
              </a:ext>
            </a:extLst>
          </p:cNvPr>
          <p:cNvPicPr>
            <a:picLocks noChangeAspect="1"/>
          </p:cNvPicPr>
          <p:nvPr/>
        </p:nvPicPr>
        <p:blipFill>
          <a:blip r:embed="rId5"/>
          <a:stretch>
            <a:fillRect/>
          </a:stretch>
        </p:blipFill>
        <p:spPr>
          <a:xfrm>
            <a:off x="3798277" y="2058098"/>
            <a:ext cx="5683348" cy="3181936"/>
          </a:xfrm>
          <a:prstGeom prst="rect">
            <a:avLst/>
          </a:prstGeom>
        </p:spPr>
      </p:pic>
    </p:spTree>
    <p:extLst>
      <p:ext uri="{BB962C8B-B14F-4D97-AF65-F5344CB8AC3E}">
        <p14:creationId xmlns:p14="http://schemas.microsoft.com/office/powerpoint/2010/main" xmlns="" val="380564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FACEBOOK  </a:t>
            </a:r>
            <a:endParaRPr dirty="0"/>
          </a:p>
        </p:txBody>
      </p:sp>
      <p:sp>
        <p:nvSpPr>
          <p:cNvPr id="85" name="Google Shape;85;p13"/>
          <p:cNvSpPr txBox="1">
            <a:spLocks noGrp="1"/>
          </p:cNvSpPr>
          <p:nvPr>
            <p:ph type="subTitle" idx="1"/>
          </p:nvPr>
        </p:nvSpPr>
        <p:spPr>
          <a:xfrm>
            <a:off x="1524000" y="2058098"/>
            <a:ext cx="9144000" cy="3650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79F98A81-3CAB-4883-B435-A31DA50A7213}"/>
              </a:ext>
            </a:extLst>
          </p:cNvPr>
          <p:cNvPicPr>
            <a:picLocks noChangeAspect="1"/>
          </p:cNvPicPr>
          <p:nvPr/>
        </p:nvPicPr>
        <p:blipFill>
          <a:blip r:embed="rId5"/>
          <a:stretch>
            <a:fillRect/>
          </a:stretch>
        </p:blipFill>
        <p:spPr>
          <a:xfrm>
            <a:off x="5737273" y="1340646"/>
            <a:ext cx="717452" cy="717452"/>
          </a:xfrm>
          <a:prstGeom prst="rect">
            <a:avLst/>
          </a:prstGeom>
        </p:spPr>
      </p:pic>
      <p:sp>
        <p:nvSpPr>
          <p:cNvPr id="2" name="TextBox 1">
            <a:extLst>
              <a:ext uri="{FF2B5EF4-FFF2-40B4-BE49-F238E27FC236}">
                <a16:creationId xmlns:a16="http://schemas.microsoft.com/office/drawing/2014/main" xmlns="" id="{69BA7DD1-9A46-4C6D-B55E-450484AE1E40}"/>
              </a:ext>
            </a:extLst>
          </p:cNvPr>
          <p:cNvSpPr txBox="1"/>
          <p:nvPr/>
        </p:nvSpPr>
        <p:spPr>
          <a:xfrm>
            <a:off x="916743" y="2032410"/>
            <a:ext cx="10592972" cy="6278642"/>
          </a:xfrm>
          <a:prstGeom prst="rect">
            <a:avLst/>
          </a:prstGeom>
          <a:noFill/>
        </p:spPr>
        <p:txBody>
          <a:bodyPr wrap="square" rtlCol="0">
            <a:spAutoFit/>
          </a:bodyPr>
          <a:lstStyle/>
          <a:p>
            <a:pPr algn="ctr"/>
            <a:r>
              <a:rPr lang="it-IT" sz="3200" b="1" dirty="0">
                <a:latin typeface="+mn-lt"/>
              </a:rPr>
              <a:t>TO DO LIST </a:t>
            </a:r>
          </a:p>
          <a:p>
            <a:r>
              <a:rPr lang="it-IT" sz="2400" dirty="0">
                <a:latin typeface="+mn-lt"/>
              </a:rPr>
              <a:t>4) </a:t>
            </a:r>
            <a:r>
              <a:rPr lang="it-IT" sz="2400" u="sng" dirty="0">
                <a:latin typeface="+mn-lt"/>
              </a:rPr>
              <a:t>NO COMUNICAZIONE SOLO COMMERCIALE</a:t>
            </a:r>
            <a:r>
              <a:rPr lang="it-IT" sz="2400" dirty="0">
                <a:latin typeface="+mn-lt"/>
              </a:rPr>
              <a:t>: Creae una propria </a:t>
            </a:r>
            <a:r>
              <a:rPr lang="it-IT" sz="2400" i="1" dirty="0">
                <a:latin typeface="+mn-lt"/>
              </a:rPr>
              <a:t>Visual Identity </a:t>
            </a:r>
            <a:r>
              <a:rPr lang="it-IT" sz="2400" dirty="0">
                <a:latin typeface="+mn-lt"/>
              </a:rPr>
              <a:t>coordinando immagini, colori, logo + Tono di voce (</a:t>
            </a:r>
            <a:r>
              <a:rPr lang="it-IT" sz="2400" i="1" dirty="0">
                <a:latin typeface="+mn-lt"/>
              </a:rPr>
              <a:t>Tone of voice</a:t>
            </a:r>
            <a:r>
              <a:rPr lang="it-IT" sz="2400" dirty="0">
                <a:latin typeface="+mn-lt"/>
              </a:rPr>
              <a:t>)</a:t>
            </a:r>
          </a:p>
          <a:p>
            <a:endParaRPr lang="it-IT" sz="2400" dirty="0">
              <a:latin typeface="+mn-lt"/>
            </a:endParaRPr>
          </a:p>
          <a:p>
            <a:r>
              <a:rPr lang="it-IT" sz="2400" dirty="0">
                <a:latin typeface="+mn-lt"/>
              </a:rPr>
              <a:t>5) </a:t>
            </a:r>
            <a:r>
              <a:rPr lang="it-IT" sz="2400" u="sng" dirty="0">
                <a:latin typeface="+mn-lt"/>
              </a:rPr>
              <a:t>CURA PAGINA CON REGOLARITA</a:t>
            </a:r>
            <a:r>
              <a:rPr lang="it-IT" sz="2400" dirty="0">
                <a:latin typeface="+mn-lt"/>
              </a:rPr>
              <a:t>’: Quanti contenuti dobbiamo pubblicare? Quanti a settimana? E al giorno? </a:t>
            </a:r>
          </a:p>
          <a:p>
            <a:pPr marL="285750" indent="-285750">
              <a:buFont typeface="Arial" panose="020B0604020202020204" pitchFamily="34" charset="0"/>
              <a:buChar char="•"/>
            </a:pPr>
            <a:endParaRPr lang="it-IT" sz="2400" dirty="0">
              <a:latin typeface="+mn-lt"/>
            </a:endParaRPr>
          </a:p>
          <a:p>
            <a:r>
              <a:rPr lang="it-IT" sz="2400" dirty="0">
                <a:latin typeface="+mn-lt"/>
              </a:rPr>
              <a:t>6) </a:t>
            </a:r>
            <a:r>
              <a:rPr lang="it-IT" sz="2400" u="sng" dirty="0">
                <a:latin typeface="+mn-lt"/>
              </a:rPr>
              <a:t>INTERAGISCI CON UTENTI</a:t>
            </a:r>
            <a:r>
              <a:rPr lang="it-IT" sz="2400" dirty="0">
                <a:latin typeface="+mn-lt"/>
              </a:rPr>
              <a:t>: domande, dubbi, richieste ma anche recensioni e commenti positivi</a:t>
            </a:r>
          </a:p>
          <a:p>
            <a:pPr marL="285750" indent="-285750">
              <a:buFont typeface="Arial" panose="020B0604020202020204" pitchFamily="34" charset="0"/>
              <a:buChar char="•"/>
            </a:pPr>
            <a:endParaRPr lang="it-IT" sz="2400" dirty="0">
              <a:latin typeface="+mn-lt"/>
            </a:endParaRP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xmlns="" val="401995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FACEBOOK  </a:t>
            </a:r>
            <a:endParaRPr dirty="0"/>
          </a:p>
        </p:txBody>
      </p:sp>
      <p:sp>
        <p:nvSpPr>
          <p:cNvPr id="85" name="Google Shape;85;p13"/>
          <p:cNvSpPr txBox="1">
            <a:spLocks noGrp="1"/>
          </p:cNvSpPr>
          <p:nvPr>
            <p:ph type="subTitle" idx="1"/>
          </p:nvPr>
        </p:nvSpPr>
        <p:spPr>
          <a:xfrm>
            <a:off x="1524000" y="2058098"/>
            <a:ext cx="9144000" cy="3650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79F98A81-3CAB-4883-B435-A31DA50A7213}"/>
              </a:ext>
            </a:extLst>
          </p:cNvPr>
          <p:cNvPicPr>
            <a:picLocks noChangeAspect="1"/>
          </p:cNvPicPr>
          <p:nvPr/>
        </p:nvPicPr>
        <p:blipFill>
          <a:blip r:embed="rId5"/>
          <a:stretch>
            <a:fillRect/>
          </a:stretch>
        </p:blipFill>
        <p:spPr>
          <a:xfrm>
            <a:off x="5737273" y="1340646"/>
            <a:ext cx="717452" cy="717452"/>
          </a:xfrm>
          <a:prstGeom prst="rect">
            <a:avLst/>
          </a:prstGeom>
        </p:spPr>
      </p:pic>
      <p:sp>
        <p:nvSpPr>
          <p:cNvPr id="2" name="TextBox 1">
            <a:extLst>
              <a:ext uri="{FF2B5EF4-FFF2-40B4-BE49-F238E27FC236}">
                <a16:creationId xmlns:a16="http://schemas.microsoft.com/office/drawing/2014/main" xmlns="" id="{69BA7DD1-9A46-4C6D-B55E-450484AE1E40}"/>
              </a:ext>
            </a:extLst>
          </p:cNvPr>
          <p:cNvSpPr txBox="1"/>
          <p:nvPr/>
        </p:nvSpPr>
        <p:spPr>
          <a:xfrm>
            <a:off x="916743" y="2032410"/>
            <a:ext cx="10592972" cy="7386638"/>
          </a:xfrm>
          <a:prstGeom prst="rect">
            <a:avLst/>
          </a:prstGeom>
          <a:noFill/>
        </p:spPr>
        <p:txBody>
          <a:bodyPr wrap="square" rtlCol="0">
            <a:spAutoFit/>
          </a:bodyPr>
          <a:lstStyle/>
          <a:p>
            <a:pPr algn="ctr"/>
            <a:r>
              <a:rPr lang="it-IT" sz="3200" b="1" dirty="0">
                <a:latin typeface="+mn-lt"/>
              </a:rPr>
              <a:t>TO DO LIST </a:t>
            </a:r>
          </a:p>
          <a:p>
            <a:r>
              <a:rPr lang="it-IT" sz="2400" dirty="0">
                <a:latin typeface="+mn-lt"/>
              </a:rPr>
              <a:t>7) </a:t>
            </a:r>
            <a:r>
              <a:rPr lang="it-IT" sz="2400" u="sng" dirty="0">
                <a:latin typeface="+mn-lt"/>
              </a:rPr>
              <a:t>UTILIZZA FACEBOOK ADS: SPONSORIZZAZIONI</a:t>
            </a:r>
            <a:endParaRPr lang="it-IT" sz="2400" dirty="0">
              <a:latin typeface="+mn-lt"/>
            </a:endParaRPr>
          </a:p>
          <a:p>
            <a:r>
              <a:rPr lang="it-IT" sz="2400" dirty="0">
                <a:latin typeface="+mn-lt"/>
              </a:rPr>
              <a:t>Tante possibilità &gt; vediamole insieme – Scegliamo l’obiettivo corretto </a:t>
            </a:r>
          </a:p>
          <a:p>
            <a:endParaRPr lang="it-IT" sz="2400" dirty="0">
              <a:latin typeface="+mn-lt"/>
            </a:endParaRPr>
          </a:p>
          <a:p>
            <a:endParaRPr lang="it-IT" sz="2400" dirty="0">
              <a:latin typeface="+mn-lt"/>
            </a:endParaRPr>
          </a:p>
          <a:p>
            <a:pPr marL="285750" indent="-285750">
              <a:buFont typeface="Arial" panose="020B0604020202020204" pitchFamily="34" charset="0"/>
              <a:buChar char="•"/>
            </a:pPr>
            <a:endParaRPr lang="it-IT" sz="2400" dirty="0">
              <a:latin typeface="+mn-lt"/>
            </a:endParaRPr>
          </a:p>
          <a:p>
            <a:endParaRPr lang="it-IT" sz="2400" dirty="0">
              <a:latin typeface="+mn-lt"/>
            </a:endParaRPr>
          </a:p>
          <a:p>
            <a:endParaRPr lang="it-IT" sz="2400" dirty="0">
              <a:latin typeface="+mn-lt"/>
            </a:endParaRPr>
          </a:p>
          <a:p>
            <a:endParaRPr lang="it-IT" sz="2400" dirty="0">
              <a:latin typeface="+mn-lt"/>
            </a:endParaRPr>
          </a:p>
          <a:p>
            <a:endParaRPr lang="it-IT" sz="2400" dirty="0">
              <a:latin typeface="+mn-lt"/>
            </a:endParaRPr>
          </a:p>
          <a:p>
            <a:endParaRPr lang="it-IT" sz="2400" dirty="0">
              <a:latin typeface="+mn-lt"/>
            </a:endParaRPr>
          </a:p>
          <a:p>
            <a:endParaRPr lang="it-IT" sz="2400" dirty="0"/>
          </a:p>
          <a:p>
            <a:pPr marL="285750" indent="-285750">
              <a:buFont typeface="Arial" panose="020B0604020202020204" pitchFamily="34" charset="0"/>
              <a:buChar char="•"/>
            </a:pPr>
            <a:endParaRPr lang="it-IT" sz="2400" dirty="0">
              <a:latin typeface="+mn-lt"/>
            </a:endParaRP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7" name="Picture 6">
            <a:extLst>
              <a:ext uri="{FF2B5EF4-FFF2-40B4-BE49-F238E27FC236}">
                <a16:creationId xmlns:a16="http://schemas.microsoft.com/office/drawing/2014/main" xmlns="" id="{1C78DAE8-4BE5-4BA3-9683-68C6C6BECCF5}"/>
              </a:ext>
            </a:extLst>
          </p:cNvPr>
          <p:cNvPicPr>
            <a:picLocks noChangeAspect="1"/>
          </p:cNvPicPr>
          <p:nvPr/>
        </p:nvPicPr>
        <p:blipFill rotWithShape="1">
          <a:blip r:embed="rId6"/>
          <a:srcRect l="2818" t="11775" b="7071"/>
          <a:stretch/>
        </p:blipFill>
        <p:spPr>
          <a:xfrm>
            <a:off x="1306288" y="3336872"/>
            <a:ext cx="4314874" cy="2025832"/>
          </a:xfrm>
          <a:prstGeom prst="rect">
            <a:avLst/>
          </a:prstGeom>
        </p:spPr>
      </p:pic>
      <p:pic>
        <p:nvPicPr>
          <p:cNvPr id="9" name="Picture 8">
            <a:extLst>
              <a:ext uri="{FF2B5EF4-FFF2-40B4-BE49-F238E27FC236}">
                <a16:creationId xmlns:a16="http://schemas.microsoft.com/office/drawing/2014/main" xmlns="" id="{C3FCA21A-D521-4E64-B9E0-86565B9661D7}"/>
              </a:ext>
            </a:extLst>
          </p:cNvPr>
          <p:cNvPicPr>
            <a:picLocks noChangeAspect="1"/>
          </p:cNvPicPr>
          <p:nvPr/>
        </p:nvPicPr>
        <p:blipFill rotWithShape="1">
          <a:blip r:embed="rId7"/>
          <a:srcRect l="3962" t="12873" r="1" b="9550"/>
          <a:stretch/>
        </p:blipFill>
        <p:spPr>
          <a:xfrm>
            <a:off x="6010707" y="3370712"/>
            <a:ext cx="4726778" cy="2146642"/>
          </a:xfrm>
          <a:prstGeom prst="rect">
            <a:avLst/>
          </a:prstGeom>
        </p:spPr>
      </p:pic>
    </p:spTree>
    <p:extLst>
      <p:ext uri="{BB962C8B-B14F-4D97-AF65-F5344CB8AC3E}">
        <p14:creationId xmlns:p14="http://schemas.microsoft.com/office/powerpoint/2010/main" xmlns="" val="68282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FACEBOOK  </a:t>
            </a:r>
            <a:endParaRPr dirty="0"/>
          </a:p>
        </p:txBody>
      </p:sp>
      <p:sp>
        <p:nvSpPr>
          <p:cNvPr id="85" name="Google Shape;85;p13"/>
          <p:cNvSpPr txBox="1">
            <a:spLocks noGrp="1"/>
          </p:cNvSpPr>
          <p:nvPr>
            <p:ph type="subTitle" idx="1"/>
          </p:nvPr>
        </p:nvSpPr>
        <p:spPr>
          <a:xfrm>
            <a:off x="1524000" y="2058098"/>
            <a:ext cx="9144000" cy="3650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79F98A81-3CAB-4883-B435-A31DA50A7213}"/>
              </a:ext>
            </a:extLst>
          </p:cNvPr>
          <p:cNvPicPr>
            <a:picLocks noChangeAspect="1"/>
          </p:cNvPicPr>
          <p:nvPr/>
        </p:nvPicPr>
        <p:blipFill>
          <a:blip r:embed="rId5"/>
          <a:stretch>
            <a:fillRect/>
          </a:stretch>
        </p:blipFill>
        <p:spPr>
          <a:xfrm>
            <a:off x="5737273" y="1340646"/>
            <a:ext cx="717452" cy="717452"/>
          </a:xfrm>
          <a:prstGeom prst="rect">
            <a:avLst/>
          </a:prstGeom>
        </p:spPr>
      </p:pic>
      <p:sp>
        <p:nvSpPr>
          <p:cNvPr id="2" name="TextBox 1">
            <a:extLst>
              <a:ext uri="{FF2B5EF4-FFF2-40B4-BE49-F238E27FC236}">
                <a16:creationId xmlns:a16="http://schemas.microsoft.com/office/drawing/2014/main" xmlns="" id="{69BA7DD1-9A46-4C6D-B55E-450484AE1E40}"/>
              </a:ext>
            </a:extLst>
          </p:cNvPr>
          <p:cNvSpPr txBox="1"/>
          <p:nvPr/>
        </p:nvSpPr>
        <p:spPr>
          <a:xfrm>
            <a:off x="916743" y="2032410"/>
            <a:ext cx="10592972" cy="7386638"/>
          </a:xfrm>
          <a:prstGeom prst="rect">
            <a:avLst/>
          </a:prstGeom>
          <a:noFill/>
        </p:spPr>
        <p:txBody>
          <a:bodyPr wrap="square" rtlCol="0">
            <a:spAutoFit/>
          </a:bodyPr>
          <a:lstStyle/>
          <a:p>
            <a:pPr algn="ctr"/>
            <a:r>
              <a:rPr lang="it-IT" sz="3200" b="1" dirty="0">
                <a:latin typeface="+mn-lt"/>
              </a:rPr>
              <a:t>TO DO LIST </a:t>
            </a:r>
          </a:p>
          <a:p>
            <a:r>
              <a:rPr lang="it-IT" sz="2400" dirty="0">
                <a:latin typeface="+mn-lt"/>
              </a:rPr>
              <a:t>8) </a:t>
            </a:r>
            <a:r>
              <a:rPr lang="it-IT" sz="2400" u="sng" dirty="0">
                <a:latin typeface="+mn-lt"/>
              </a:rPr>
              <a:t>MONITORA LE PERFORMANCE attraverso gli INSIGHTS</a:t>
            </a:r>
          </a:p>
          <a:p>
            <a:r>
              <a:rPr lang="it-IT" sz="2400" dirty="0">
                <a:latin typeface="+mn-lt"/>
              </a:rPr>
              <a:t>Solo da una lettura corretta dei numeri possiamo sviluppare strategia </a:t>
            </a:r>
          </a:p>
          <a:p>
            <a:endParaRPr lang="it-IT" sz="2400" dirty="0">
              <a:latin typeface="+mn-lt"/>
            </a:endParaRPr>
          </a:p>
          <a:p>
            <a:endParaRPr lang="it-IT" sz="2400" dirty="0">
              <a:latin typeface="+mn-lt"/>
            </a:endParaRPr>
          </a:p>
          <a:p>
            <a:pPr marL="285750" indent="-285750">
              <a:buFont typeface="Arial" panose="020B0604020202020204" pitchFamily="34" charset="0"/>
              <a:buChar char="•"/>
            </a:pPr>
            <a:endParaRPr lang="it-IT" sz="2400" dirty="0">
              <a:latin typeface="+mn-lt"/>
            </a:endParaRPr>
          </a:p>
          <a:p>
            <a:endParaRPr lang="it-IT" sz="2400" dirty="0">
              <a:latin typeface="+mn-lt"/>
            </a:endParaRPr>
          </a:p>
          <a:p>
            <a:endParaRPr lang="it-IT" sz="2400" dirty="0">
              <a:latin typeface="+mn-lt"/>
            </a:endParaRPr>
          </a:p>
          <a:p>
            <a:endParaRPr lang="it-IT" sz="2400" dirty="0">
              <a:latin typeface="+mn-lt"/>
            </a:endParaRPr>
          </a:p>
          <a:p>
            <a:endParaRPr lang="it-IT" sz="2400" dirty="0">
              <a:latin typeface="+mn-lt"/>
            </a:endParaRPr>
          </a:p>
          <a:p>
            <a:endParaRPr lang="it-IT" sz="2400" dirty="0">
              <a:latin typeface="+mn-lt"/>
            </a:endParaRPr>
          </a:p>
          <a:p>
            <a:endParaRPr lang="it-IT" sz="2400" dirty="0"/>
          </a:p>
          <a:p>
            <a:pPr marL="285750" indent="-285750">
              <a:buFont typeface="Arial" panose="020B0604020202020204" pitchFamily="34" charset="0"/>
              <a:buChar char="•"/>
            </a:pPr>
            <a:endParaRPr lang="it-IT" sz="2400" dirty="0">
              <a:latin typeface="+mn-lt"/>
            </a:endParaRP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8" name="Picture 7">
            <a:extLst>
              <a:ext uri="{FF2B5EF4-FFF2-40B4-BE49-F238E27FC236}">
                <a16:creationId xmlns:a16="http://schemas.microsoft.com/office/drawing/2014/main" xmlns="" id="{2EF41F60-CEAF-49EA-BF79-8B87CA43CCFE}"/>
              </a:ext>
            </a:extLst>
          </p:cNvPr>
          <p:cNvPicPr>
            <a:picLocks noChangeAspect="1"/>
          </p:cNvPicPr>
          <p:nvPr/>
        </p:nvPicPr>
        <p:blipFill rotWithShape="1">
          <a:blip r:embed="rId6"/>
          <a:srcRect l="1270" t="14510" b="4854"/>
          <a:stretch/>
        </p:blipFill>
        <p:spPr>
          <a:xfrm>
            <a:off x="2471747" y="3391505"/>
            <a:ext cx="7042177" cy="2467299"/>
          </a:xfrm>
          <a:prstGeom prst="rect">
            <a:avLst/>
          </a:prstGeom>
        </p:spPr>
      </p:pic>
    </p:spTree>
    <p:extLst>
      <p:ext uri="{BB962C8B-B14F-4D97-AF65-F5344CB8AC3E}">
        <p14:creationId xmlns:p14="http://schemas.microsoft.com/office/powerpoint/2010/main" xmlns="" val="281802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72197" y="632481"/>
            <a:ext cx="10241279"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FACEBOOK  </a:t>
            </a:r>
            <a:endParaRPr dirty="0"/>
          </a:p>
        </p:txBody>
      </p:sp>
      <p:sp>
        <p:nvSpPr>
          <p:cNvPr id="85" name="Google Shape;85;p13"/>
          <p:cNvSpPr txBox="1">
            <a:spLocks noGrp="1"/>
          </p:cNvSpPr>
          <p:nvPr>
            <p:ph type="subTitle" idx="1"/>
          </p:nvPr>
        </p:nvSpPr>
        <p:spPr>
          <a:xfrm>
            <a:off x="1524000" y="2058098"/>
            <a:ext cx="9144000" cy="3650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4" name="Picture 3">
            <a:extLst>
              <a:ext uri="{FF2B5EF4-FFF2-40B4-BE49-F238E27FC236}">
                <a16:creationId xmlns:a16="http://schemas.microsoft.com/office/drawing/2014/main" xmlns="" id="{79F98A81-3CAB-4883-B435-A31DA50A7213}"/>
              </a:ext>
            </a:extLst>
          </p:cNvPr>
          <p:cNvPicPr>
            <a:picLocks noChangeAspect="1"/>
          </p:cNvPicPr>
          <p:nvPr/>
        </p:nvPicPr>
        <p:blipFill>
          <a:blip r:embed="rId5"/>
          <a:stretch>
            <a:fillRect/>
          </a:stretch>
        </p:blipFill>
        <p:spPr>
          <a:xfrm>
            <a:off x="5737273" y="1340646"/>
            <a:ext cx="717452" cy="717452"/>
          </a:xfrm>
          <a:prstGeom prst="rect">
            <a:avLst/>
          </a:prstGeom>
        </p:spPr>
      </p:pic>
      <p:sp>
        <p:nvSpPr>
          <p:cNvPr id="2" name="TextBox 1">
            <a:extLst>
              <a:ext uri="{FF2B5EF4-FFF2-40B4-BE49-F238E27FC236}">
                <a16:creationId xmlns:a16="http://schemas.microsoft.com/office/drawing/2014/main" xmlns="" id="{69BA7DD1-9A46-4C6D-B55E-450484AE1E40}"/>
              </a:ext>
            </a:extLst>
          </p:cNvPr>
          <p:cNvSpPr txBox="1"/>
          <p:nvPr/>
        </p:nvSpPr>
        <p:spPr>
          <a:xfrm>
            <a:off x="916743" y="2032410"/>
            <a:ext cx="10592972" cy="6063198"/>
          </a:xfrm>
          <a:prstGeom prst="rect">
            <a:avLst/>
          </a:prstGeom>
          <a:noFill/>
        </p:spPr>
        <p:txBody>
          <a:bodyPr wrap="square" rtlCol="0">
            <a:spAutoFit/>
          </a:bodyPr>
          <a:lstStyle/>
          <a:p>
            <a:pPr algn="ctr"/>
            <a:r>
              <a:rPr lang="it-IT" sz="3200" b="1" dirty="0">
                <a:latin typeface="+mn-lt"/>
              </a:rPr>
              <a:t>COME GESTIRE: </a:t>
            </a:r>
          </a:p>
          <a:p>
            <a:endParaRPr lang="it-IT" sz="2400" dirty="0"/>
          </a:p>
          <a:p>
            <a:pPr marL="285750" indent="-285750">
              <a:buFont typeface="Arial" panose="020B0604020202020204" pitchFamily="34" charset="0"/>
              <a:buChar char="•"/>
            </a:pPr>
            <a:r>
              <a:rPr lang="it-IT" sz="2400" b="1" dirty="0">
                <a:latin typeface="+mn-lt"/>
              </a:rPr>
              <a:t>FACEBOOK BUSINESS SUITE</a:t>
            </a:r>
          </a:p>
          <a:p>
            <a:r>
              <a:rPr lang="it-IT" sz="2400" dirty="0">
                <a:latin typeface="+mn-lt"/>
              </a:rPr>
              <a:t>                         ↓ ↓ </a:t>
            </a:r>
          </a:p>
          <a:p>
            <a:r>
              <a:rPr lang="it-IT" sz="2400" dirty="0">
                <a:latin typeface="+mn-lt"/>
              </a:rPr>
              <a:t>E’ il software (programma) gestionale</a:t>
            </a:r>
          </a:p>
          <a:p>
            <a:r>
              <a:rPr lang="it-IT" sz="2400" dirty="0">
                <a:latin typeface="+mn-lt"/>
              </a:rPr>
              <a:t>che Meta ha lanciato per avere in un </a:t>
            </a:r>
          </a:p>
          <a:p>
            <a:r>
              <a:rPr lang="it-IT" sz="2400" dirty="0">
                <a:latin typeface="+mn-lt"/>
              </a:rPr>
              <a:t>unico luogo tutti gli strumenti per </a:t>
            </a:r>
          </a:p>
          <a:p>
            <a:r>
              <a:rPr lang="it-IT" sz="2400" dirty="0">
                <a:latin typeface="+mn-lt"/>
              </a:rPr>
              <a:t>lavorare su Facebook e Instagram</a:t>
            </a:r>
          </a:p>
          <a:p>
            <a:endParaRPr lang="it-IT" sz="2400" dirty="0">
              <a:latin typeface="+mn-lt"/>
            </a:endParaRPr>
          </a:p>
          <a:p>
            <a:r>
              <a:rPr lang="it-IT" sz="2400" dirty="0">
                <a:solidFill>
                  <a:srgbClr val="FF0000"/>
                </a:solidFill>
                <a:latin typeface="+mn-lt"/>
              </a:rPr>
              <a:t>              INDISPENSABILE </a:t>
            </a:r>
            <a:endParaRPr lang="it-IT" dirty="0">
              <a:solidFill>
                <a:srgbClr val="FF0000"/>
              </a:solidFill>
            </a:endParaRP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7" name="Picture 6">
            <a:extLst>
              <a:ext uri="{FF2B5EF4-FFF2-40B4-BE49-F238E27FC236}">
                <a16:creationId xmlns:a16="http://schemas.microsoft.com/office/drawing/2014/main" xmlns="" id="{2C5D5CED-A877-41CA-B176-9BB6195220AA}"/>
              </a:ext>
            </a:extLst>
          </p:cNvPr>
          <p:cNvPicPr>
            <a:picLocks noChangeAspect="1"/>
          </p:cNvPicPr>
          <p:nvPr/>
        </p:nvPicPr>
        <p:blipFill>
          <a:blip r:embed="rId6"/>
          <a:stretch>
            <a:fillRect/>
          </a:stretch>
        </p:blipFill>
        <p:spPr>
          <a:xfrm>
            <a:off x="6336321" y="2606187"/>
            <a:ext cx="5518028" cy="3102376"/>
          </a:xfrm>
          <a:prstGeom prst="rect">
            <a:avLst/>
          </a:prstGeom>
        </p:spPr>
      </p:pic>
    </p:spTree>
    <p:extLst>
      <p:ext uri="{BB962C8B-B14F-4D97-AF65-F5344CB8AC3E}">
        <p14:creationId xmlns:p14="http://schemas.microsoft.com/office/powerpoint/2010/main" xmlns="" val="2310330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4573" y="632481"/>
            <a:ext cx="10578904"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INSTAGRAM </a:t>
            </a:r>
            <a:endParaRPr dirty="0"/>
          </a:p>
        </p:txBody>
      </p:sp>
      <p:sp>
        <p:nvSpPr>
          <p:cNvPr id="85" name="Google Shape;85;p13"/>
          <p:cNvSpPr txBox="1">
            <a:spLocks noGrp="1"/>
          </p:cNvSpPr>
          <p:nvPr>
            <p:ph type="subTitle" idx="1"/>
          </p:nvPr>
        </p:nvSpPr>
        <p:spPr>
          <a:xfrm>
            <a:off x="1450330" y="2058098"/>
            <a:ext cx="9144000" cy="3650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7" name="Picture 6">
            <a:extLst>
              <a:ext uri="{FF2B5EF4-FFF2-40B4-BE49-F238E27FC236}">
                <a16:creationId xmlns:a16="http://schemas.microsoft.com/office/drawing/2014/main" xmlns="" id="{5DBB1B55-8D18-4EA6-A18E-8462A6D5952C}"/>
              </a:ext>
            </a:extLst>
          </p:cNvPr>
          <p:cNvPicPr>
            <a:picLocks noChangeAspect="1"/>
          </p:cNvPicPr>
          <p:nvPr/>
        </p:nvPicPr>
        <p:blipFill>
          <a:blip r:embed="rId5"/>
          <a:stretch>
            <a:fillRect/>
          </a:stretch>
        </p:blipFill>
        <p:spPr>
          <a:xfrm>
            <a:off x="5451740" y="1360336"/>
            <a:ext cx="744569" cy="738752"/>
          </a:xfrm>
          <a:prstGeom prst="rect">
            <a:avLst/>
          </a:prstGeom>
        </p:spPr>
      </p:pic>
      <p:sp>
        <p:nvSpPr>
          <p:cNvPr id="10" name="TextBox 9">
            <a:extLst>
              <a:ext uri="{FF2B5EF4-FFF2-40B4-BE49-F238E27FC236}">
                <a16:creationId xmlns:a16="http://schemas.microsoft.com/office/drawing/2014/main" xmlns="" id="{758F094D-1D38-43B5-8B39-D0E80A329232}"/>
              </a:ext>
            </a:extLst>
          </p:cNvPr>
          <p:cNvSpPr txBox="1"/>
          <p:nvPr/>
        </p:nvSpPr>
        <p:spPr>
          <a:xfrm>
            <a:off x="872197" y="2307102"/>
            <a:ext cx="10916529" cy="7201972"/>
          </a:xfrm>
          <a:prstGeom prst="rect">
            <a:avLst/>
          </a:prstGeom>
          <a:noFill/>
        </p:spPr>
        <p:txBody>
          <a:bodyPr wrap="square" rtlCol="0">
            <a:spAutoFit/>
          </a:bodyPr>
          <a:lstStyle/>
          <a:p>
            <a:r>
              <a:rPr lang="it-IT" sz="2400" b="1" u="sng" dirty="0"/>
              <a:t>QUALCHE NUMERO SIGNIFICATIVO: </a:t>
            </a:r>
          </a:p>
          <a:p>
            <a:endParaRPr lang="it-IT" sz="2400" b="1" u="sng" dirty="0"/>
          </a:p>
          <a:p>
            <a:pPr marL="342900" indent="-342900">
              <a:buFont typeface="Courier New" panose="02070309020205020404" pitchFamily="49" charset="0"/>
              <a:buChar char="o"/>
            </a:pPr>
            <a:r>
              <a:rPr lang="it-IT" sz="2000" b="1" dirty="0"/>
              <a:t>1,074 miliardi di utenti </a:t>
            </a:r>
            <a:r>
              <a:rPr lang="it-IT" sz="2000" dirty="0"/>
              <a:t>attivi nel 2021</a:t>
            </a:r>
          </a:p>
          <a:p>
            <a:pPr marL="342900" indent="-342900">
              <a:buFont typeface="Courier New" panose="02070309020205020404" pitchFamily="49" charset="0"/>
              <a:buChar char="o"/>
            </a:pPr>
            <a:r>
              <a:rPr lang="it-IT" sz="2000" b="1" dirty="0"/>
              <a:t>10,7 hashtag </a:t>
            </a:r>
            <a:r>
              <a:rPr lang="it-IT" sz="2000" dirty="0"/>
              <a:t>in media per ogni post</a:t>
            </a:r>
          </a:p>
          <a:p>
            <a:pPr marL="342900" indent="-342900">
              <a:buFont typeface="Courier New" panose="02070309020205020404" pitchFamily="49" charset="0"/>
              <a:buChar char="o"/>
            </a:pPr>
            <a:r>
              <a:rPr lang="it-IT" sz="2000" b="1" dirty="0"/>
              <a:t>70% utenti IG </a:t>
            </a:r>
            <a:r>
              <a:rPr lang="it-IT" sz="2000" dirty="0"/>
              <a:t>ha meno di 35 anni di età</a:t>
            </a:r>
          </a:p>
          <a:p>
            <a:pPr marL="342900" indent="-342900">
              <a:buFont typeface="Courier New" panose="02070309020205020404" pitchFamily="49" charset="0"/>
              <a:buChar char="o"/>
            </a:pPr>
            <a:r>
              <a:rPr lang="it-IT" sz="2000" b="1" dirty="0"/>
              <a:t>29 minuti</a:t>
            </a:r>
            <a:r>
              <a:rPr lang="it-IT" sz="2000" dirty="0"/>
              <a:t>: tempo medio trascorso su IG </a:t>
            </a:r>
          </a:p>
          <a:p>
            <a:pPr marL="342900" indent="-342900">
              <a:buFont typeface="Courier New" panose="02070309020205020404" pitchFamily="49" charset="0"/>
              <a:buChar char="o"/>
            </a:pPr>
            <a:r>
              <a:rPr lang="it-IT" sz="2000" b="1" dirty="0"/>
              <a:t>200+ milioni</a:t>
            </a:r>
            <a:r>
              <a:rPr lang="it-IT" sz="2000" dirty="0"/>
              <a:t>: account business su IG </a:t>
            </a:r>
          </a:p>
          <a:p>
            <a:pPr marL="342900" indent="-342900">
              <a:buFont typeface="Courier New" panose="02070309020205020404" pitchFamily="49" charset="0"/>
              <a:buChar char="o"/>
            </a:pPr>
            <a:r>
              <a:rPr lang="it-IT" sz="2000" b="1" dirty="0"/>
              <a:t>#smallbusiness</a:t>
            </a:r>
            <a:r>
              <a:rPr lang="it-IT" sz="2000" dirty="0"/>
              <a:t>: 77 milioni di risultati </a:t>
            </a:r>
          </a:p>
          <a:p>
            <a:pPr marL="342900" indent="-342900">
              <a:buFont typeface="Courier New" panose="02070309020205020404" pitchFamily="49" charset="0"/>
              <a:buChar char="o"/>
            </a:pPr>
            <a:r>
              <a:rPr lang="it-IT" sz="2000" b="1" dirty="0"/>
              <a:t>36% aziende </a:t>
            </a:r>
            <a:r>
              <a:rPr lang="it-IT" sz="2000" dirty="0"/>
              <a:t>utilizza Stories per promuovere prodotti</a:t>
            </a:r>
          </a:p>
          <a:p>
            <a:pPr marL="342900" indent="-342900">
              <a:buFont typeface="Courier New" panose="02070309020205020404" pitchFamily="49" charset="0"/>
              <a:buChar char="o"/>
            </a:pPr>
            <a:r>
              <a:rPr lang="it-IT" sz="2000" b="1" dirty="0"/>
              <a:t>90% utenti IG </a:t>
            </a:r>
            <a:r>
              <a:rPr lang="it-IT" sz="2000" dirty="0"/>
              <a:t>seguono almeno un brand</a:t>
            </a:r>
          </a:p>
          <a:p>
            <a:pPr marL="342900" indent="-342900">
              <a:buFont typeface="Courier New" panose="02070309020205020404" pitchFamily="49" charset="0"/>
              <a:buChar char="o"/>
            </a:pPr>
            <a:r>
              <a:rPr lang="it-IT" sz="2000" b="1" dirty="0"/>
              <a:t>IG aiuta l’81% </a:t>
            </a:r>
            <a:r>
              <a:rPr lang="it-IT" sz="2000" dirty="0"/>
              <a:t>dei suoi utenti a fare un acquisto online (fonteFB)</a:t>
            </a:r>
          </a:p>
          <a:p>
            <a:endParaRPr lang="it-IT" sz="2000" dirty="0"/>
          </a:p>
          <a:p>
            <a:r>
              <a:rPr lang="it-IT" sz="1100" dirty="0"/>
              <a:t>(fonte oberlo.it) </a:t>
            </a:r>
          </a:p>
          <a:p>
            <a:endParaRPr lang="it-IT" sz="2400" dirty="0"/>
          </a:p>
          <a:p>
            <a:endParaRPr lang="it-IT" sz="2400" dirty="0"/>
          </a:p>
          <a:p>
            <a:endParaRPr lang="it-IT" sz="2400" dirty="0"/>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4" name="Picture 3">
            <a:extLst>
              <a:ext uri="{FF2B5EF4-FFF2-40B4-BE49-F238E27FC236}">
                <a16:creationId xmlns:a16="http://schemas.microsoft.com/office/drawing/2014/main" xmlns="" id="{E6501E8D-CA3B-426D-AD17-2C3E1EB69B7B}"/>
              </a:ext>
            </a:extLst>
          </p:cNvPr>
          <p:cNvPicPr>
            <a:picLocks noChangeAspect="1"/>
          </p:cNvPicPr>
          <p:nvPr/>
        </p:nvPicPr>
        <p:blipFill>
          <a:blip r:embed="rId6"/>
          <a:stretch>
            <a:fillRect/>
          </a:stretch>
        </p:blipFill>
        <p:spPr>
          <a:xfrm>
            <a:off x="8872831" y="1861999"/>
            <a:ext cx="3319169" cy="4150785"/>
          </a:xfrm>
          <a:prstGeom prst="rect">
            <a:avLst/>
          </a:prstGeom>
        </p:spPr>
      </p:pic>
    </p:spTree>
    <p:extLst>
      <p:ext uri="{BB962C8B-B14F-4D97-AF65-F5344CB8AC3E}">
        <p14:creationId xmlns:p14="http://schemas.microsoft.com/office/powerpoint/2010/main" xmlns="" val="3690628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4573" y="632481"/>
            <a:ext cx="10578904"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INSTAGRAM </a:t>
            </a:r>
            <a:endParaRPr dirty="0"/>
          </a:p>
        </p:txBody>
      </p:sp>
      <p:sp>
        <p:nvSpPr>
          <p:cNvPr id="85" name="Google Shape;85;p13"/>
          <p:cNvSpPr txBox="1">
            <a:spLocks noGrp="1"/>
          </p:cNvSpPr>
          <p:nvPr>
            <p:ph type="subTitle" idx="1"/>
          </p:nvPr>
        </p:nvSpPr>
        <p:spPr>
          <a:xfrm>
            <a:off x="1450330" y="2058098"/>
            <a:ext cx="9144000" cy="3650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7" name="Picture 6">
            <a:extLst>
              <a:ext uri="{FF2B5EF4-FFF2-40B4-BE49-F238E27FC236}">
                <a16:creationId xmlns:a16="http://schemas.microsoft.com/office/drawing/2014/main" xmlns="" id="{5DBB1B55-8D18-4EA6-A18E-8462A6D5952C}"/>
              </a:ext>
            </a:extLst>
          </p:cNvPr>
          <p:cNvPicPr>
            <a:picLocks noChangeAspect="1"/>
          </p:cNvPicPr>
          <p:nvPr/>
        </p:nvPicPr>
        <p:blipFill>
          <a:blip r:embed="rId5"/>
          <a:stretch>
            <a:fillRect/>
          </a:stretch>
        </p:blipFill>
        <p:spPr>
          <a:xfrm>
            <a:off x="5451740" y="1360336"/>
            <a:ext cx="744569" cy="738752"/>
          </a:xfrm>
          <a:prstGeom prst="rect">
            <a:avLst/>
          </a:prstGeom>
        </p:spPr>
      </p:pic>
      <p:sp>
        <p:nvSpPr>
          <p:cNvPr id="10" name="TextBox 9">
            <a:extLst>
              <a:ext uri="{FF2B5EF4-FFF2-40B4-BE49-F238E27FC236}">
                <a16:creationId xmlns:a16="http://schemas.microsoft.com/office/drawing/2014/main" xmlns="" id="{758F094D-1D38-43B5-8B39-D0E80A329232}"/>
              </a:ext>
            </a:extLst>
          </p:cNvPr>
          <p:cNvSpPr txBox="1"/>
          <p:nvPr/>
        </p:nvSpPr>
        <p:spPr>
          <a:xfrm>
            <a:off x="872197" y="2307102"/>
            <a:ext cx="10916529" cy="6032421"/>
          </a:xfrm>
          <a:prstGeom prst="rect">
            <a:avLst/>
          </a:prstGeom>
          <a:noFill/>
        </p:spPr>
        <p:txBody>
          <a:bodyPr wrap="square" rtlCol="0">
            <a:spAutoFit/>
          </a:bodyPr>
          <a:lstStyle/>
          <a:p>
            <a:r>
              <a:rPr lang="it-IT" sz="2400" b="1" u="sng" dirty="0"/>
              <a:t>CREA ACCOUNT INSTAGRAM PER AZIENDA </a:t>
            </a:r>
          </a:p>
          <a:p>
            <a:endParaRPr lang="it-IT" sz="2400" b="1" u="sng" dirty="0"/>
          </a:p>
          <a:p>
            <a:pPr marL="342900" indent="-342900">
              <a:buFont typeface="Wingdings" panose="05000000000000000000" pitchFamily="2" charset="2"/>
              <a:buChar char="§"/>
            </a:pPr>
            <a:r>
              <a:rPr lang="it-IT" sz="2400" dirty="0"/>
              <a:t>Profilo business</a:t>
            </a:r>
          </a:p>
          <a:p>
            <a:endParaRPr lang="it-IT" sz="2400" dirty="0"/>
          </a:p>
          <a:p>
            <a:pPr marL="342900" indent="-342900">
              <a:buFont typeface="Wingdings" panose="05000000000000000000" pitchFamily="2" charset="2"/>
              <a:buChar char="§"/>
            </a:pPr>
            <a:r>
              <a:rPr lang="it-IT" sz="2400" dirty="0"/>
              <a:t>Immagine profilo &gt; brand  </a:t>
            </a:r>
          </a:p>
          <a:p>
            <a:endParaRPr lang="it-IT" sz="2400" dirty="0"/>
          </a:p>
          <a:p>
            <a:pPr marL="342900" indent="-342900">
              <a:buFont typeface="Wingdings" panose="05000000000000000000" pitchFamily="2" charset="2"/>
              <a:buChar char="§"/>
            </a:pPr>
            <a:r>
              <a:rPr lang="it-IT" sz="2400" dirty="0"/>
              <a:t>Info utili per essere contattati </a:t>
            </a:r>
          </a:p>
          <a:p>
            <a:endParaRPr lang="it-IT" sz="2400" dirty="0"/>
          </a:p>
          <a:p>
            <a:pPr marL="342900" indent="-342900">
              <a:buFont typeface="Wingdings" panose="05000000000000000000" pitchFamily="2" charset="2"/>
              <a:buChar char="§"/>
            </a:pPr>
            <a:r>
              <a:rPr lang="it-IT" sz="2400" dirty="0"/>
              <a:t>Cosa fate – quali servizi – chi siete </a:t>
            </a:r>
          </a:p>
          <a:p>
            <a:endParaRPr lang="it-IT" sz="2400" dirty="0"/>
          </a:p>
          <a:p>
            <a:endParaRPr lang="it-IT" sz="2400" dirty="0"/>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4" name="Picture 3">
            <a:extLst>
              <a:ext uri="{FF2B5EF4-FFF2-40B4-BE49-F238E27FC236}">
                <a16:creationId xmlns:a16="http://schemas.microsoft.com/office/drawing/2014/main" xmlns="" id="{E6501E8D-CA3B-426D-AD17-2C3E1EB69B7B}"/>
              </a:ext>
            </a:extLst>
          </p:cNvPr>
          <p:cNvPicPr>
            <a:picLocks noChangeAspect="1"/>
          </p:cNvPicPr>
          <p:nvPr/>
        </p:nvPicPr>
        <p:blipFill>
          <a:blip r:embed="rId6"/>
          <a:stretch>
            <a:fillRect/>
          </a:stretch>
        </p:blipFill>
        <p:spPr>
          <a:xfrm>
            <a:off x="7926963" y="1861999"/>
            <a:ext cx="3319169" cy="4150785"/>
          </a:xfrm>
          <a:prstGeom prst="rect">
            <a:avLst/>
          </a:prstGeom>
        </p:spPr>
      </p:pic>
    </p:spTree>
    <p:extLst>
      <p:ext uri="{BB962C8B-B14F-4D97-AF65-F5344CB8AC3E}">
        <p14:creationId xmlns:p14="http://schemas.microsoft.com/office/powerpoint/2010/main" xmlns="" val="3728714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4573" y="632481"/>
            <a:ext cx="10578904"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INSTAGRAM </a:t>
            </a:r>
            <a:endParaRPr dirty="0"/>
          </a:p>
        </p:txBody>
      </p:sp>
      <p:sp>
        <p:nvSpPr>
          <p:cNvPr id="85" name="Google Shape;85;p13"/>
          <p:cNvSpPr txBox="1">
            <a:spLocks noGrp="1"/>
          </p:cNvSpPr>
          <p:nvPr>
            <p:ph type="subTitle" idx="1"/>
          </p:nvPr>
        </p:nvSpPr>
        <p:spPr>
          <a:xfrm>
            <a:off x="1450330" y="2058098"/>
            <a:ext cx="9144000" cy="3650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7" name="Picture 6">
            <a:extLst>
              <a:ext uri="{FF2B5EF4-FFF2-40B4-BE49-F238E27FC236}">
                <a16:creationId xmlns:a16="http://schemas.microsoft.com/office/drawing/2014/main" xmlns="" id="{5DBB1B55-8D18-4EA6-A18E-8462A6D5952C}"/>
              </a:ext>
            </a:extLst>
          </p:cNvPr>
          <p:cNvPicPr>
            <a:picLocks noChangeAspect="1"/>
          </p:cNvPicPr>
          <p:nvPr/>
        </p:nvPicPr>
        <p:blipFill>
          <a:blip r:embed="rId5"/>
          <a:stretch>
            <a:fillRect/>
          </a:stretch>
        </p:blipFill>
        <p:spPr>
          <a:xfrm>
            <a:off x="5451740" y="1360336"/>
            <a:ext cx="744569" cy="738752"/>
          </a:xfrm>
          <a:prstGeom prst="rect">
            <a:avLst/>
          </a:prstGeom>
        </p:spPr>
      </p:pic>
      <p:sp>
        <p:nvSpPr>
          <p:cNvPr id="10" name="TextBox 9">
            <a:extLst>
              <a:ext uri="{FF2B5EF4-FFF2-40B4-BE49-F238E27FC236}">
                <a16:creationId xmlns:a16="http://schemas.microsoft.com/office/drawing/2014/main" xmlns="" id="{758F094D-1D38-43B5-8B39-D0E80A329232}"/>
              </a:ext>
            </a:extLst>
          </p:cNvPr>
          <p:cNvSpPr txBox="1"/>
          <p:nvPr/>
        </p:nvSpPr>
        <p:spPr>
          <a:xfrm>
            <a:off x="872198" y="2307102"/>
            <a:ext cx="5950634" cy="6104235"/>
          </a:xfrm>
          <a:prstGeom prst="rect">
            <a:avLst/>
          </a:prstGeom>
          <a:noFill/>
        </p:spPr>
        <p:txBody>
          <a:bodyPr wrap="square" rtlCol="0">
            <a:spAutoFit/>
          </a:bodyPr>
          <a:lstStyle/>
          <a:p>
            <a:r>
              <a:rPr lang="it-IT" sz="2400" b="1" u="sng" dirty="0"/>
              <a:t>L’IMPORTANZA DELLA BIO</a:t>
            </a:r>
          </a:p>
          <a:p>
            <a:pPr marL="0" lvl="0" indent="0" algn="l" rtl="0">
              <a:lnSpc>
                <a:spcPct val="90000"/>
              </a:lnSpc>
              <a:spcBef>
                <a:spcPts val="1000"/>
              </a:spcBef>
              <a:spcAft>
                <a:spcPts val="0"/>
              </a:spcAft>
              <a:buClr>
                <a:schemeClr val="dk1"/>
              </a:buClr>
              <a:buSzPts val="2800"/>
              <a:buNone/>
            </a:pPr>
            <a:r>
              <a:rPr lang="it-IT" sz="2000" dirty="0"/>
              <a:t>Nella tua biografia è bene spiegare di cosa tratta l’attività e cosa si potrà trovare nel profilo Instagram. Una descrizione </a:t>
            </a:r>
            <a:r>
              <a:rPr lang="it-IT" sz="2000" b="1" dirty="0"/>
              <a:t>unica</a:t>
            </a:r>
            <a:r>
              <a:rPr lang="it-IT" sz="2000" dirty="0"/>
              <a:t> che riesca a farti emergere dalla massa è sicuramente consigliabile.</a:t>
            </a:r>
          </a:p>
          <a:p>
            <a:pPr marL="0" lvl="0" indent="0" algn="l" rtl="0">
              <a:lnSpc>
                <a:spcPct val="90000"/>
              </a:lnSpc>
              <a:spcBef>
                <a:spcPts val="1000"/>
              </a:spcBef>
              <a:spcAft>
                <a:spcPts val="0"/>
              </a:spcAft>
              <a:buClr>
                <a:schemeClr val="dk1"/>
              </a:buClr>
              <a:buSzPts val="2800"/>
              <a:buNone/>
            </a:pPr>
            <a:r>
              <a:rPr lang="it-IT" sz="2000" dirty="0"/>
              <a:t>Inserire inoltre una localizzazione geografica, un hashtag dedicato, invitando i nostri follower a seguirlo e ad utilizzarlo. Inserire anche qualche emoji ed eventuali tag e infine un </a:t>
            </a:r>
            <a:r>
              <a:rPr lang="it-IT" sz="2000" b="1" dirty="0"/>
              <a:t>link che porti all’esterno di Instagram</a:t>
            </a:r>
            <a:r>
              <a:rPr lang="it-IT" sz="2000" dirty="0"/>
              <a:t>, dove le persone possono conoscere meglio l’attività.</a:t>
            </a:r>
          </a:p>
          <a:p>
            <a:endParaRPr lang="it-IT" sz="2400" dirty="0"/>
          </a:p>
          <a:p>
            <a:endParaRPr lang="it-IT" sz="2400" dirty="0"/>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6" name="Picture 5">
            <a:extLst>
              <a:ext uri="{FF2B5EF4-FFF2-40B4-BE49-F238E27FC236}">
                <a16:creationId xmlns:a16="http://schemas.microsoft.com/office/drawing/2014/main" xmlns="" id="{D2E4A846-2858-48FD-9CBB-FD92906CE137}"/>
              </a:ext>
            </a:extLst>
          </p:cNvPr>
          <p:cNvPicPr>
            <a:picLocks noChangeAspect="1"/>
          </p:cNvPicPr>
          <p:nvPr/>
        </p:nvPicPr>
        <p:blipFill>
          <a:blip r:embed="rId6"/>
          <a:stretch>
            <a:fillRect/>
          </a:stretch>
        </p:blipFill>
        <p:spPr>
          <a:xfrm>
            <a:off x="6962931" y="2198723"/>
            <a:ext cx="4942516" cy="3369212"/>
          </a:xfrm>
          <a:prstGeom prst="rect">
            <a:avLst/>
          </a:prstGeom>
        </p:spPr>
      </p:pic>
    </p:spTree>
    <p:extLst>
      <p:ext uri="{BB962C8B-B14F-4D97-AF65-F5344CB8AC3E}">
        <p14:creationId xmlns:p14="http://schemas.microsoft.com/office/powerpoint/2010/main" xmlns="" val="1218703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4573" y="632481"/>
            <a:ext cx="10578904"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INSTAGRAM </a:t>
            </a:r>
            <a:endParaRPr dirty="0"/>
          </a:p>
        </p:txBody>
      </p:sp>
      <p:sp>
        <p:nvSpPr>
          <p:cNvPr id="85" name="Google Shape;85;p13"/>
          <p:cNvSpPr txBox="1">
            <a:spLocks noGrp="1"/>
          </p:cNvSpPr>
          <p:nvPr>
            <p:ph type="subTitle" idx="1"/>
          </p:nvPr>
        </p:nvSpPr>
        <p:spPr>
          <a:xfrm>
            <a:off x="1450330" y="2058098"/>
            <a:ext cx="9144000" cy="3650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7" name="Picture 6">
            <a:extLst>
              <a:ext uri="{FF2B5EF4-FFF2-40B4-BE49-F238E27FC236}">
                <a16:creationId xmlns:a16="http://schemas.microsoft.com/office/drawing/2014/main" xmlns="" id="{5DBB1B55-8D18-4EA6-A18E-8462A6D5952C}"/>
              </a:ext>
            </a:extLst>
          </p:cNvPr>
          <p:cNvPicPr>
            <a:picLocks noChangeAspect="1"/>
          </p:cNvPicPr>
          <p:nvPr/>
        </p:nvPicPr>
        <p:blipFill>
          <a:blip r:embed="rId5"/>
          <a:stretch>
            <a:fillRect/>
          </a:stretch>
        </p:blipFill>
        <p:spPr>
          <a:xfrm>
            <a:off x="5451740" y="1360336"/>
            <a:ext cx="744569" cy="738752"/>
          </a:xfrm>
          <a:prstGeom prst="rect">
            <a:avLst/>
          </a:prstGeom>
        </p:spPr>
      </p:pic>
      <p:sp>
        <p:nvSpPr>
          <p:cNvPr id="10" name="TextBox 9">
            <a:extLst>
              <a:ext uri="{FF2B5EF4-FFF2-40B4-BE49-F238E27FC236}">
                <a16:creationId xmlns:a16="http://schemas.microsoft.com/office/drawing/2014/main" xmlns="" id="{758F094D-1D38-43B5-8B39-D0E80A329232}"/>
              </a:ext>
            </a:extLst>
          </p:cNvPr>
          <p:cNvSpPr txBox="1"/>
          <p:nvPr/>
        </p:nvSpPr>
        <p:spPr>
          <a:xfrm>
            <a:off x="872197" y="2307102"/>
            <a:ext cx="10916529" cy="5663089"/>
          </a:xfrm>
          <a:prstGeom prst="rect">
            <a:avLst/>
          </a:prstGeom>
          <a:noFill/>
        </p:spPr>
        <p:txBody>
          <a:bodyPr wrap="square" rtlCol="0">
            <a:spAutoFit/>
          </a:bodyPr>
          <a:lstStyle/>
          <a:p>
            <a:r>
              <a:rPr lang="it-IT" sz="2400" b="1" u="sng" dirty="0"/>
              <a:t>CREA PIANO EDITORIALE DIVERSO DA QUELLO DI FACEBOOK </a:t>
            </a:r>
          </a:p>
          <a:p>
            <a:r>
              <a:rPr lang="it-IT" sz="2400" dirty="0"/>
              <a:t>PUBBLICA REGOLARMENTE SUL FEED MA SOPRATTUTTO </a:t>
            </a:r>
            <a:r>
              <a:rPr lang="it-IT" sz="2400" b="1" dirty="0"/>
              <a:t>STORIES</a:t>
            </a:r>
            <a:r>
              <a:rPr lang="it-IT" sz="2400" dirty="0"/>
              <a:t> E </a:t>
            </a:r>
            <a:r>
              <a:rPr lang="it-IT" sz="2400" b="1" dirty="0"/>
              <a:t>REELS: </a:t>
            </a:r>
          </a:p>
          <a:p>
            <a:endParaRPr lang="it-IT" sz="2400" b="1" dirty="0"/>
          </a:p>
          <a:p>
            <a:pPr marL="342900" indent="-342900">
              <a:buFont typeface="Wingdings" panose="05000000000000000000" pitchFamily="2" charset="2"/>
              <a:buChar char="Ø"/>
            </a:pPr>
            <a:r>
              <a:rPr lang="it-IT" sz="2400" dirty="0"/>
              <a:t>Creare </a:t>
            </a:r>
            <a:r>
              <a:rPr lang="it-IT" sz="2400" b="1" dirty="0"/>
              <a:t>coerenza</a:t>
            </a:r>
            <a:r>
              <a:rPr lang="it-IT" sz="2400" dirty="0"/>
              <a:t> nella comunicazione </a:t>
            </a:r>
          </a:p>
          <a:p>
            <a:pPr marL="342900" indent="-342900">
              <a:buFont typeface="Wingdings" panose="05000000000000000000" pitchFamily="2" charset="2"/>
              <a:buChar char="Ø"/>
            </a:pPr>
            <a:endParaRPr lang="it-IT" sz="2400" dirty="0"/>
          </a:p>
          <a:p>
            <a:pPr marL="342900" indent="-342900">
              <a:buFont typeface="Wingdings" panose="05000000000000000000" pitchFamily="2" charset="2"/>
              <a:buChar char="Ø"/>
            </a:pPr>
            <a:r>
              <a:rPr lang="it-IT" sz="2400" dirty="0"/>
              <a:t>Scegliere # (</a:t>
            </a:r>
            <a:r>
              <a:rPr lang="it-IT" sz="2400" b="1" dirty="0"/>
              <a:t>hashtag</a:t>
            </a:r>
            <a:r>
              <a:rPr lang="it-IT" sz="2400" dirty="0"/>
              <a:t>) per azienda </a:t>
            </a:r>
          </a:p>
          <a:p>
            <a:pPr marL="342900" indent="-342900">
              <a:buFont typeface="Wingdings" panose="05000000000000000000" pitchFamily="2" charset="2"/>
              <a:buChar char="Ø"/>
            </a:pPr>
            <a:endParaRPr lang="it-IT" sz="2400" dirty="0"/>
          </a:p>
          <a:p>
            <a:pPr marL="342900" indent="-342900">
              <a:buFont typeface="Wingdings" panose="05000000000000000000" pitchFamily="2" charset="2"/>
              <a:buChar char="Ø"/>
            </a:pPr>
            <a:r>
              <a:rPr lang="it-IT" sz="2400" b="1" dirty="0"/>
              <a:t>Teoria ad «imbuto» </a:t>
            </a:r>
            <a:r>
              <a:rPr lang="it-IT" sz="2400" dirty="0"/>
              <a:t>degli hashtag </a:t>
            </a:r>
          </a:p>
          <a:p>
            <a:endParaRPr lang="it-IT" sz="2400" dirty="0"/>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6" name="Picture 5">
            <a:extLst>
              <a:ext uri="{FF2B5EF4-FFF2-40B4-BE49-F238E27FC236}">
                <a16:creationId xmlns:a16="http://schemas.microsoft.com/office/drawing/2014/main" xmlns="" id="{FEE3B93C-A1A5-49A4-94A4-586A968409C5}"/>
              </a:ext>
            </a:extLst>
          </p:cNvPr>
          <p:cNvPicPr>
            <a:picLocks noChangeAspect="1"/>
          </p:cNvPicPr>
          <p:nvPr/>
        </p:nvPicPr>
        <p:blipFill>
          <a:blip r:embed="rId6"/>
          <a:stretch>
            <a:fillRect/>
          </a:stretch>
        </p:blipFill>
        <p:spPr>
          <a:xfrm>
            <a:off x="8293262" y="3429000"/>
            <a:ext cx="3022531" cy="2266898"/>
          </a:xfrm>
          <a:prstGeom prst="rect">
            <a:avLst/>
          </a:prstGeom>
        </p:spPr>
      </p:pic>
    </p:spTree>
    <p:extLst>
      <p:ext uri="{BB962C8B-B14F-4D97-AF65-F5344CB8AC3E}">
        <p14:creationId xmlns:p14="http://schemas.microsoft.com/office/powerpoint/2010/main" xmlns="" val="1197252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4573" y="632481"/>
            <a:ext cx="10578904"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INSTAGRAM </a:t>
            </a:r>
            <a:endParaRPr dirty="0"/>
          </a:p>
        </p:txBody>
      </p:sp>
      <p:sp>
        <p:nvSpPr>
          <p:cNvPr id="85" name="Google Shape;85;p13"/>
          <p:cNvSpPr txBox="1">
            <a:spLocks noGrp="1"/>
          </p:cNvSpPr>
          <p:nvPr>
            <p:ph type="subTitle" idx="1"/>
          </p:nvPr>
        </p:nvSpPr>
        <p:spPr>
          <a:xfrm>
            <a:off x="1450330" y="2058098"/>
            <a:ext cx="9144000" cy="3650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7" name="Picture 6">
            <a:extLst>
              <a:ext uri="{FF2B5EF4-FFF2-40B4-BE49-F238E27FC236}">
                <a16:creationId xmlns:a16="http://schemas.microsoft.com/office/drawing/2014/main" xmlns="" id="{5DBB1B55-8D18-4EA6-A18E-8462A6D5952C}"/>
              </a:ext>
            </a:extLst>
          </p:cNvPr>
          <p:cNvPicPr>
            <a:picLocks noChangeAspect="1"/>
          </p:cNvPicPr>
          <p:nvPr/>
        </p:nvPicPr>
        <p:blipFill>
          <a:blip r:embed="rId5"/>
          <a:stretch>
            <a:fillRect/>
          </a:stretch>
        </p:blipFill>
        <p:spPr>
          <a:xfrm>
            <a:off x="5451740" y="1360336"/>
            <a:ext cx="744569" cy="738752"/>
          </a:xfrm>
          <a:prstGeom prst="rect">
            <a:avLst/>
          </a:prstGeom>
        </p:spPr>
      </p:pic>
      <p:sp>
        <p:nvSpPr>
          <p:cNvPr id="10" name="TextBox 9">
            <a:extLst>
              <a:ext uri="{FF2B5EF4-FFF2-40B4-BE49-F238E27FC236}">
                <a16:creationId xmlns:a16="http://schemas.microsoft.com/office/drawing/2014/main" xmlns="" id="{758F094D-1D38-43B5-8B39-D0E80A329232}"/>
              </a:ext>
            </a:extLst>
          </p:cNvPr>
          <p:cNvSpPr txBox="1"/>
          <p:nvPr/>
        </p:nvSpPr>
        <p:spPr>
          <a:xfrm>
            <a:off x="872197" y="2307102"/>
            <a:ext cx="10916529" cy="4524315"/>
          </a:xfrm>
          <a:prstGeom prst="rect">
            <a:avLst/>
          </a:prstGeom>
          <a:noFill/>
        </p:spPr>
        <p:txBody>
          <a:bodyPr wrap="square" rtlCol="0">
            <a:spAutoFit/>
          </a:bodyPr>
          <a:lstStyle/>
          <a:p>
            <a:r>
              <a:rPr lang="it-IT" sz="2400" b="1" u="sng" dirty="0"/>
              <a:t>STABILIRE DEGLI OBIETTIVI DI BUSINESS</a:t>
            </a:r>
          </a:p>
          <a:p>
            <a:pPr marL="342900" indent="-342900">
              <a:buFont typeface="Wingdings" panose="05000000000000000000" pitchFamily="2" charset="2"/>
              <a:buChar char="§"/>
            </a:pPr>
            <a:r>
              <a:rPr lang="it-IT" sz="2400" dirty="0"/>
              <a:t>Aumentare vendite </a:t>
            </a:r>
          </a:p>
          <a:p>
            <a:endParaRPr lang="it-IT" sz="2400" dirty="0"/>
          </a:p>
          <a:p>
            <a:pPr marL="342900" indent="-342900">
              <a:buFont typeface="Wingdings" panose="05000000000000000000" pitchFamily="2" charset="2"/>
              <a:buChar char="§"/>
            </a:pPr>
            <a:r>
              <a:rPr lang="it-IT" sz="2400" dirty="0"/>
              <a:t>Aumentare traffico verso sito web </a:t>
            </a:r>
          </a:p>
          <a:p>
            <a:endParaRPr lang="it-IT" sz="2400" dirty="0"/>
          </a:p>
          <a:p>
            <a:pPr marL="342900" indent="-342900">
              <a:buFont typeface="Wingdings" panose="05000000000000000000" pitchFamily="2" charset="2"/>
              <a:buChar char="§"/>
            </a:pPr>
            <a:r>
              <a:rPr lang="it-IT" sz="2400" dirty="0"/>
              <a:t>Consapevolezza del marchio </a:t>
            </a:r>
          </a:p>
          <a:p>
            <a:endParaRPr lang="it-IT" sz="2400" dirty="0"/>
          </a:p>
          <a:p>
            <a:pPr marL="342900" indent="-342900">
              <a:buFont typeface="Wingdings" panose="05000000000000000000" pitchFamily="2" charset="2"/>
              <a:buChar char="§"/>
            </a:pPr>
            <a:r>
              <a:rPr lang="it-IT" sz="2400" dirty="0"/>
              <a:t>Interagire con utenti </a:t>
            </a:r>
          </a:p>
          <a:p>
            <a:endParaRPr lang="it-IT" sz="2400" dirty="0"/>
          </a:p>
          <a:p>
            <a:pPr marL="342900" indent="-342900">
              <a:buFont typeface="Wingdings" panose="05000000000000000000" pitchFamily="2" charset="2"/>
              <a:buChar char="§"/>
            </a:pPr>
            <a:r>
              <a:rPr lang="it-IT" sz="2400" dirty="0"/>
              <a:t>Stabilire relazioni con influencer [</a:t>
            </a:r>
            <a:r>
              <a:rPr lang="it-IT" sz="2400" i="1" dirty="0"/>
              <a:t>Strategie di Influencer Marketing</a:t>
            </a:r>
            <a:r>
              <a:rPr lang="it-IT" sz="2400" dirty="0"/>
              <a:t>]</a:t>
            </a:r>
          </a:p>
          <a:p>
            <a:endParaRPr lang="it-IT" sz="2400" dirty="0"/>
          </a:p>
          <a:p>
            <a:endParaRPr lang="it-IT" sz="2400" dirty="0"/>
          </a:p>
        </p:txBody>
      </p:sp>
    </p:spTree>
    <p:extLst>
      <p:ext uri="{BB962C8B-B14F-4D97-AF65-F5344CB8AC3E}">
        <p14:creationId xmlns:p14="http://schemas.microsoft.com/office/powerpoint/2010/main" xmlns="" val="3971781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4573" y="632481"/>
            <a:ext cx="10578904"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INSTAGRAM </a:t>
            </a:r>
            <a:endParaRPr dirty="0"/>
          </a:p>
        </p:txBody>
      </p:sp>
      <p:sp>
        <p:nvSpPr>
          <p:cNvPr id="85" name="Google Shape;85;p13"/>
          <p:cNvSpPr txBox="1">
            <a:spLocks noGrp="1"/>
          </p:cNvSpPr>
          <p:nvPr>
            <p:ph type="subTitle" idx="1"/>
          </p:nvPr>
        </p:nvSpPr>
        <p:spPr>
          <a:xfrm>
            <a:off x="1450330" y="2058098"/>
            <a:ext cx="9144000" cy="3650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7" name="Picture 6">
            <a:extLst>
              <a:ext uri="{FF2B5EF4-FFF2-40B4-BE49-F238E27FC236}">
                <a16:creationId xmlns:a16="http://schemas.microsoft.com/office/drawing/2014/main" xmlns="" id="{5DBB1B55-8D18-4EA6-A18E-8462A6D5952C}"/>
              </a:ext>
            </a:extLst>
          </p:cNvPr>
          <p:cNvPicPr>
            <a:picLocks noChangeAspect="1"/>
          </p:cNvPicPr>
          <p:nvPr/>
        </p:nvPicPr>
        <p:blipFill>
          <a:blip r:embed="rId5"/>
          <a:stretch>
            <a:fillRect/>
          </a:stretch>
        </p:blipFill>
        <p:spPr>
          <a:xfrm>
            <a:off x="5451740" y="1360336"/>
            <a:ext cx="744569" cy="738752"/>
          </a:xfrm>
          <a:prstGeom prst="rect">
            <a:avLst/>
          </a:prstGeom>
        </p:spPr>
      </p:pic>
      <p:sp>
        <p:nvSpPr>
          <p:cNvPr id="10" name="TextBox 9">
            <a:extLst>
              <a:ext uri="{FF2B5EF4-FFF2-40B4-BE49-F238E27FC236}">
                <a16:creationId xmlns:a16="http://schemas.microsoft.com/office/drawing/2014/main" xmlns="" id="{758F094D-1D38-43B5-8B39-D0E80A329232}"/>
              </a:ext>
            </a:extLst>
          </p:cNvPr>
          <p:cNvSpPr txBox="1"/>
          <p:nvPr/>
        </p:nvSpPr>
        <p:spPr>
          <a:xfrm>
            <a:off x="872197" y="2307102"/>
            <a:ext cx="7188591" cy="5973943"/>
          </a:xfrm>
          <a:prstGeom prst="rect">
            <a:avLst/>
          </a:prstGeom>
          <a:noFill/>
        </p:spPr>
        <p:txBody>
          <a:bodyPr wrap="square" rtlCol="0">
            <a:spAutoFit/>
          </a:bodyPr>
          <a:lstStyle/>
          <a:p>
            <a:r>
              <a:rPr lang="it-IT" sz="2400" b="1" u="sng" dirty="0"/>
              <a:t>QUALCHE «TRUCCO»</a:t>
            </a:r>
          </a:p>
          <a:p>
            <a:pPr marL="0" lvl="0" indent="0" algn="l" rtl="0">
              <a:lnSpc>
                <a:spcPct val="90000"/>
              </a:lnSpc>
              <a:spcBef>
                <a:spcPts val="1000"/>
              </a:spcBef>
              <a:spcAft>
                <a:spcPts val="0"/>
              </a:spcAft>
              <a:buClr>
                <a:schemeClr val="dk1"/>
              </a:buClr>
              <a:buSzPts val="2400"/>
              <a:buNone/>
            </a:pPr>
            <a:r>
              <a:rPr lang="it-IT" sz="1600" dirty="0"/>
              <a:t>Per iniziare a seguire le persone su Instagram per un business è </a:t>
            </a:r>
            <a:r>
              <a:rPr lang="it-IT" sz="1600" b="1" dirty="0"/>
              <a:t>consigliabile trovare influencer </a:t>
            </a:r>
            <a:r>
              <a:rPr lang="it-IT" sz="1600" dirty="0"/>
              <a:t>del proprio settore, clienti e altre persone nell’ambito del proprio marchio.</a:t>
            </a:r>
            <a:endParaRPr lang="it-IT" sz="3200" dirty="0"/>
          </a:p>
          <a:p>
            <a:pPr marL="0" lvl="0" indent="0" algn="l" rtl="0">
              <a:lnSpc>
                <a:spcPct val="90000"/>
              </a:lnSpc>
              <a:spcBef>
                <a:spcPts val="1000"/>
              </a:spcBef>
              <a:spcAft>
                <a:spcPts val="0"/>
              </a:spcAft>
              <a:buClr>
                <a:schemeClr val="dk1"/>
              </a:buClr>
              <a:buSzPts val="2400"/>
              <a:buNone/>
            </a:pPr>
            <a:r>
              <a:rPr lang="it-IT" sz="1600" dirty="0"/>
              <a:t>Una strategia per aumentare velocemente il proprio seguito può essere cercare gli hashtag del proprio settore e farsi notare commentando le foto e seguendo le persone che partecipano alle discussioni nell’ambito del nostro brand.</a:t>
            </a:r>
            <a:endParaRPr lang="it-IT" sz="3200" dirty="0"/>
          </a:p>
          <a:p>
            <a:pPr marL="0" lvl="0" indent="0" algn="l" rtl="0">
              <a:lnSpc>
                <a:spcPct val="90000"/>
              </a:lnSpc>
              <a:spcBef>
                <a:spcPts val="1000"/>
              </a:spcBef>
              <a:spcAft>
                <a:spcPts val="0"/>
              </a:spcAft>
              <a:buClr>
                <a:schemeClr val="dk1"/>
              </a:buClr>
              <a:buSzPts val="2400"/>
              <a:buNone/>
            </a:pPr>
            <a:r>
              <a:rPr lang="it-IT" sz="1600" b="1" dirty="0"/>
              <a:t>Un’altra strategia </a:t>
            </a:r>
            <a:r>
              <a:rPr lang="it-IT" sz="1600" dirty="0"/>
              <a:t>è aggiungere la </a:t>
            </a:r>
            <a:r>
              <a:rPr lang="it-IT" sz="1600" b="1" dirty="0"/>
              <a:t>tab di Instagram alla propria pagina Facebook </a:t>
            </a:r>
            <a:r>
              <a:rPr lang="it-IT" sz="1600" dirty="0"/>
              <a:t>e promuoverlo dagli altri profili social facendo una promozione incrociata. Un’altra tecnica può essere anche inviare un messaggio chiedendo ai tuoi follower di seguirci anche su Instagram, benché alcuni potrebbero trovarla antipatica.</a:t>
            </a:r>
            <a:endParaRPr lang="it-IT" sz="3200" dirty="0"/>
          </a:p>
          <a:p>
            <a:endParaRPr lang="it-IT" sz="2400" dirty="0"/>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6" name="Picture 5">
            <a:extLst>
              <a:ext uri="{FF2B5EF4-FFF2-40B4-BE49-F238E27FC236}">
                <a16:creationId xmlns:a16="http://schemas.microsoft.com/office/drawing/2014/main" xmlns="" id="{FEE3B93C-A1A5-49A4-94A4-586A968409C5}"/>
              </a:ext>
            </a:extLst>
          </p:cNvPr>
          <p:cNvPicPr>
            <a:picLocks noChangeAspect="1"/>
          </p:cNvPicPr>
          <p:nvPr/>
        </p:nvPicPr>
        <p:blipFill>
          <a:blip r:embed="rId6"/>
          <a:stretch>
            <a:fillRect/>
          </a:stretch>
        </p:blipFill>
        <p:spPr>
          <a:xfrm>
            <a:off x="8293262" y="2854106"/>
            <a:ext cx="3022531" cy="2266898"/>
          </a:xfrm>
          <a:prstGeom prst="rect">
            <a:avLst/>
          </a:prstGeom>
        </p:spPr>
      </p:pic>
    </p:spTree>
    <p:extLst>
      <p:ext uri="{BB962C8B-B14F-4D97-AF65-F5344CB8AC3E}">
        <p14:creationId xmlns:p14="http://schemas.microsoft.com/office/powerpoint/2010/main" xmlns="" val="96061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336431" y="632481"/>
            <a:ext cx="9777045" cy="9290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it-IT" dirty="0"/>
              <a:t>La Comunicazione Aziendale oggi</a:t>
            </a:r>
            <a:endParaRPr dirty="0"/>
          </a:p>
        </p:txBody>
      </p:sp>
      <p:sp>
        <p:nvSpPr>
          <p:cNvPr id="85" name="Google Shape;85;p13"/>
          <p:cNvSpPr txBox="1">
            <a:spLocks noGrp="1"/>
          </p:cNvSpPr>
          <p:nvPr>
            <p:ph type="subTitle" idx="1"/>
          </p:nvPr>
        </p:nvSpPr>
        <p:spPr>
          <a:xfrm>
            <a:off x="1524000" y="1561513"/>
            <a:ext cx="9144000" cy="4318781"/>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90000"/>
              </a:lnSpc>
              <a:spcBef>
                <a:spcPts val="0"/>
              </a:spcBef>
              <a:spcAft>
                <a:spcPts val="0"/>
              </a:spcAft>
              <a:buClr>
                <a:schemeClr val="dk1"/>
              </a:buClr>
              <a:buSzPct val="100000"/>
              <a:buNone/>
            </a:pPr>
            <a:r>
              <a:rPr lang="it-IT" sz="11200" dirty="0">
                <a:latin typeface="+mn-lt"/>
              </a:rPr>
              <a:t>DIGITALIZZAZIONE DELLE IMPRESE IN ITALIA </a:t>
            </a:r>
          </a:p>
          <a:p>
            <a:pPr marL="0" lvl="0" indent="0" algn="ctr" rtl="0">
              <a:lnSpc>
                <a:spcPct val="90000"/>
              </a:lnSpc>
              <a:spcBef>
                <a:spcPts val="0"/>
              </a:spcBef>
              <a:spcAft>
                <a:spcPts val="0"/>
              </a:spcAft>
              <a:buClr>
                <a:schemeClr val="dk1"/>
              </a:buClr>
              <a:buSzPct val="100000"/>
              <a:buNone/>
            </a:pPr>
            <a:endParaRPr lang="it-IT" dirty="0">
              <a:latin typeface="+mn-lt"/>
            </a:endParaRPr>
          </a:p>
          <a:p>
            <a:pPr marL="0" lvl="0" indent="0" algn="ctr" rtl="0">
              <a:lnSpc>
                <a:spcPct val="90000"/>
              </a:lnSpc>
              <a:spcBef>
                <a:spcPts val="0"/>
              </a:spcBef>
              <a:spcAft>
                <a:spcPts val="0"/>
              </a:spcAft>
              <a:buClr>
                <a:schemeClr val="dk1"/>
              </a:buClr>
              <a:buSzPct val="100000"/>
              <a:buNone/>
            </a:pPr>
            <a:endParaRPr lang="it-IT" dirty="0">
              <a:latin typeface="+mn-lt"/>
            </a:endParaRPr>
          </a:p>
          <a:p>
            <a:pPr algn="l">
              <a:buFont typeface="Arial" panose="020B0604020202020204" pitchFamily="34" charset="0"/>
              <a:buChar char="•"/>
            </a:pPr>
            <a:r>
              <a:rPr lang="it-IT" sz="8000" b="1" i="0" dirty="0">
                <a:solidFill>
                  <a:srgbClr val="1D1D1B"/>
                </a:solidFill>
                <a:effectLst/>
                <a:latin typeface="+mn-lt"/>
              </a:rPr>
              <a:t>Digital Innovators</a:t>
            </a:r>
            <a:r>
              <a:rPr lang="it-IT" sz="8000" b="0" i="0" dirty="0">
                <a:solidFill>
                  <a:srgbClr val="1D1D1B"/>
                </a:solidFill>
                <a:effectLst/>
                <a:latin typeface="+mn-lt"/>
              </a:rPr>
              <a:t> </a:t>
            </a:r>
            <a:r>
              <a:rPr lang="it-IT" sz="8000" b="1" i="0" dirty="0">
                <a:solidFill>
                  <a:srgbClr val="1D1D1B"/>
                </a:solidFill>
                <a:effectLst/>
                <a:latin typeface="+mn-lt"/>
              </a:rPr>
              <a:t>– Punteggio Digital Index medio: 66</a:t>
            </a:r>
            <a:r>
              <a:rPr lang="it-IT" sz="8000" b="0" i="0" dirty="0">
                <a:solidFill>
                  <a:srgbClr val="1D1D1B"/>
                </a:solidFill>
                <a:effectLst/>
                <a:latin typeface="+mn-lt"/>
              </a:rPr>
              <a:t>. Sono aziende che fanno un elevato uso degli strumenti digitali e hanno un atteggiamento ambizioso verso la digitalizzazione.</a:t>
            </a:r>
          </a:p>
          <a:p>
            <a:pPr algn="l">
              <a:buFont typeface="Arial" panose="020B0604020202020204" pitchFamily="34" charset="0"/>
              <a:buChar char="•"/>
            </a:pPr>
            <a:r>
              <a:rPr lang="it-IT" sz="8000" b="1" i="0" dirty="0">
                <a:solidFill>
                  <a:srgbClr val="1D1D1B"/>
                </a:solidFill>
                <a:effectLst/>
                <a:latin typeface="+mn-lt"/>
              </a:rPr>
              <a:t>Digital Settled – Punteggio Digital Index medio: 46. </a:t>
            </a:r>
            <a:r>
              <a:rPr lang="it-IT" sz="8000" b="0" i="0" dirty="0">
                <a:solidFill>
                  <a:srgbClr val="1D1D1B"/>
                </a:solidFill>
                <a:effectLst/>
                <a:latin typeface="+mn-lt"/>
              </a:rPr>
              <a:t>Sono le imprese ben equipaggiate dal punto di vista di strumenti, sistemi e device, ma che nonostante ciò nutrono un atteggiamento un po’ indifferente verso la digitalizzazione.</a:t>
            </a:r>
          </a:p>
          <a:p>
            <a:pPr algn="l">
              <a:buFont typeface="Arial" panose="020B0604020202020204" pitchFamily="34" charset="0"/>
              <a:buChar char="•"/>
            </a:pPr>
            <a:r>
              <a:rPr lang="it-IT" sz="8000" b="1" i="0" dirty="0">
                <a:solidFill>
                  <a:srgbClr val="1D1D1B"/>
                </a:solidFill>
                <a:effectLst/>
                <a:latin typeface="+mn-lt"/>
              </a:rPr>
              <a:t>Digital Starters – Punteggio Digital Index medio: 40. </a:t>
            </a:r>
            <a:r>
              <a:rPr lang="it-IT" sz="8000" b="0" i="0" dirty="0">
                <a:solidFill>
                  <a:srgbClr val="1D1D1B"/>
                </a:solidFill>
                <a:effectLst/>
                <a:latin typeface="+mn-lt"/>
              </a:rPr>
              <a:t>Si tratta delle realtà convinte dei vantaggi della digitalizzazione, ma che non dispongono ancora di strumenti innovativi.</a:t>
            </a:r>
          </a:p>
          <a:p>
            <a:pPr algn="l">
              <a:buFont typeface="Arial" panose="020B0604020202020204" pitchFamily="34" charset="0"/>
              <a:buChar char="•"/>
            </a:pPr>
            <a:r>
              <a:rPr lang="it-IT" sz="8000" b="1" i="0" dirty="0">
                <a:solidFill>
                  <a:srgbClr val="1D1D1B"/>
                </a:solidFill>
                <a:effectLst/>
                <a:latin typeface="+mn-lt"/>
              </a:rPr>
              <a:t>Digital Sceptics – Punteggio Digital Index medio: 21.</a:t>
            </a:r>
            <a:r>
              <a:rPr lang="it-IT" sz="8000" b="0" i="0" dirty="0">
                <a:solidFill>
                  <a:srgbClr val="1D1D1B"/>
                </a:solidFill>
                <a:effectLst/>
                <a:latin typeface="+mn-lt"/>
              </a:rPr>
              <a:t> Sono le aziende che non hanno ancora investito in attrezzature tecniche e mostrano un basso impegno nelle questioni digitali</a:t>
            </a:r>
          </a:p>
          <a:p>
            <a:pPr marL="50800" indent="0"/>
            <a:r>
              <a:rPr lang="it-IT" sz="8000" dirty="0">
                <a:solidFill>
                  <a:srgbClr val="1D1D1B"/>
                </a:solidFill>
                <a:latin typeface="+mn-lt"/>
              </a:rPr>
              <a:t>.........E TU COSA SEI? </a:t>
            </a:r>
            <a:r>
              <a:rPr lang="it-IT" sz="8000" b="1" i="1" dirty="0">
                <a:solidFill>
                  <a:srgbClr val="1D1D1B"/>
                </a:solidFill>
                <a:latin typeface="+mn-lt"/>
              </a:rPr>
              <a:t>INNOVATORS, SETTLED, STARTERS O SCEPTICS</a:t>
            </a:r>
            <a:r>
              <a:rPr lang="it-IT" sz="8000" dirty="0">
                <a:solidFill>
                  <a:srgbClr val="1D1D1B"/>
                </a:solidFill>
                <a:latin typeface="+mn-lt"/>
              </a:rPr>
              <a:t>? </a:t>
            </a:r>
            <a:endParaRPr lang="it-IT" sz="8000" b="0" i="0" dirty="0">
              <a:solidFill>
                <a:srgbClr val="1D1D1B"/>
              </a:solidFill>
              <a:effectLst/>
              <a:latin typeface="+mn-lt"/>
            </a:endParaRPr>
          </a:p>
          <a:p>
            <a:pPr marL="0" lvl="0" indent="0" algn="ctr"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0"/>
              </a:spcBef>
              <a:spcAft>
                <a:spcPts val="0"/>
              </a:spcAft>
              <a:buClr>
                <a:schemeClr val="dk1"/>
              </a:buClr>
              <a:buSzPct val="100000"/>
              <a:buNone/>
            </a:pPr>
            <a:endParaRPr lang="it-IT" dirty="0"/>
          </a:p>
          <a:p>
            <a:pPr marL="0" lvl="0" indent="0" algn="l" rtl="0">
              <a:lnSpc>
                <a:spcPct val="90000"/>
              </a:lnSpc>
              <a:spcBef>
                <a:spcPts val="0"/>
              </a:spcBef>
              <a:spcAft>
                <a:spcPts val="0"/>
              </a:spcAft>
              <a:buClr>
                <a:schemeClr val="dk1"/>
              </a:buClr>
              <a:buSzPct val="100000"/>
              <a:buNone/>
            </a:pPr>
            <a:endParaRPr lang="it-IT"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2358681" y="6033179"/>
            <a:ext cx="7732543" cy="3846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spTree>
    <p:extLst>
      <p:ext uri="{BB962C8B-B14F-4D97-AF65-F5344CB8AC3E}">
        <p14:creationId xmlns:p14="http://schemas.microsoft.com/office/powerpoint/2010/main" xmlns="" val="3591798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4573" y="632481"/>
            <a:ext cx="10578904"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INSTAGRAM </a:t>
            </a:r>
            <a:endParaRPr dirty="0"/>
          </a:p>
        </p:txBody>
      </p:sp>
      <p:sp>
        <p:nvSpPr>
          <p:cNvPr id="85" name="Google Shape;85;p13"/>
          <p:cNvSpPr txBox="1">
            <a:spLocks noGrp="1"/>
          </p:cNvSpPr>
          <p:nvPr>
            <p:ph type="subTitle" idx="1"/>
          </p:nvPr>
        </p:nvSpPr>
        <p:spPr>
          <a:xfrm>
            <a:off x="1450330" y="2058098"/>
            <a:ext cx="9144000" cy="3650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7" name="Picture 6">
            <a:extLst>
              <a:ext uri="{FF2B5EF4-FFF2-40B4-BE49-F238E27FC236}">
                <a16:creationId xmlns:a16="http://schemas.microsoft.com/office/drawing/2014/main" xmlns="" id="{5DBB1B55-8D18-4EA6-A18E-8462A6D5952C}"/>
              </a:ext>
            </a:extLst>
          </p:cNvPr>
          <p:cNvPicPr>
            <a:picLocks noChangeAspect="1"/>
          </p:cNvPicPr>
          <p:nvPr/>
        </p:nvPicPr>
        <p:blipFill>
          <a:blip r:embed="rId5"/>
          <a:stretch>
            <a:fillRect/>
          </a:stretch>
        </p:blipFill>
        <p:spPr>
          <a:xfrm>
            <a:off x="5451740" y="1360336"/>
            <a:ext cx="744569" cy="738752"/>
          </a:xfrm>
          <a:prstGeom prst="rect">
            <a:avLst/>
          </a:prstGeom>
        </p:spPr>
      </p:pic>
      <p:sp>
        <p:nvSpPr>
          <p:cNvPr id="10" name="TextBox 9">
            <a:extLst>
              <a:ext uri="{FF2B5EF4-FFF2-40B4-BE49-F238E27FC236}">
                <a16:creationId xmlns:a16="http://schemas.microsoft.com/office/drawing/2014/main" xmlns="" id="{758F094D-1D38-43B5-8B39-D0E80A329232}"/>
              </a:ext>
            </a:extLst>
          </p:cNvPr>
          <p:cNvSpPr txBox="1"/>
          <p:nvPr/>
        </p:nvSpPr>
        <p:spPr>
          <a:xfrm>
            <a:off x="872197" y="2307102"/>
            <a:ext cx="11043138" cy="5139869"/>
          </a:xfrm>
          <a:prstGeom prst="rect">
            <a:avLst/>
          </a:prstGeom>
          <a:noFill/>
        </p:spPr>
        <p:txBody>
          <a:bodyPr wrap="square" rtlCol="0">
            <a:spAutoFit/>
          </a:bodyPr>
          <a:lstStyle/>
          <a:p>
            <a:r>
              <a:rPr lang="it-IT" sz="2400" b="1" u="sng" dirty="0"/>
              <a:t>E’ NECESSARIO: IMPOSTARE UNA STRATEGIA </a:t>
            </a:r>
          </a:p>
          <a:p>
            <a:endParaRPr lang="it-IT" sz="2400" dirty="0"/>
          </a:p>
          <a:p>
            <a:pPr algn="ctr"/>
            <a:r>
              <a:rPr lang="it-IT" sz="2400" dirty="0"/>
              <a:t>4 punti fondamentali: </a:t>
            </a:r>
          </a:p>
          <a:p>
            <a:endParaRPr lang="it-IT" sz="3200" dirty="0"/>
          </a:p>
          <a:p>
            <a:pPr marL="285750" indent="-285750">
              <a:buFont typeface="Wingdings" panose="05000000000000000000" pitchFamily="2" charset="2"/>
              <a:buChar char="Ø"/>
            </a:pPr>
            <a:r>
              <a:rPr lang="it-IT" sz="1800" b="1" dirty="0"/>
              <a:t>Quanto di frequente pubblicare e quando farlo</a:t>
            </a:r>
          </a:p>
          <a:p>
            <a:pPr marL="285750" indent="-285750">
              <a:buFont typeface="Wingdings" panose="05000000000000000000" pitchFamily="2" charset="2"/>
              <a:buChar char="Ø"/>
            </a:pPr>
            <a:endParaRPr lang="it-IT" sz="1800" b="1" dirty="0"/>
          </a:p>
          <a:p>
            <a:pPr marL="285750" indent="-285750">
              <a:buFont typeface="Wingdings" panose="05000000000000000000" pitchFamily="2" charset="2"/>
              <a:buChar char="Ø"/>
            </a:pPr>
            <a:r>
              <a:rPr lang="it-IT" sz="1800" b="1" dirty="0"/>
              <a:t>Contenuti</a:t>
            </a:r>
          </a:p>
          <a:p>
            <a:pPr marL="285750" indent="-285750">
              <a:buFont typeface="Wingdings" panose="05000000000000000000" pitchFamily="2" charset="2"/>
              <a:buChar char="Ø"/>
            </a:pPr>
            <a:endParaRPr lang="it-IT" sz="1800" b="1" dirty="0"/>
          </a:p>
          <a:p>
            <a:pPr marL="285750" indent="-285750">
              <a:buFont typeface="Wingdings" panose="05000000000000000000" pitchFamily="2" charset="2"/>
              <a:buChar char="Ø"/>
            </a:pPr>
            <a:r>
              <a:rPr lang="it-IT" sz="1800" b="1" dirty="0"/>
              <a:t>Linee guida sullo stile</a:t>
            </a:r>
            <a:endParaRPr lang="it-IT" sz="1800" dirty="0"/>
          </a:p>
          <a:p>
            <a:pPr marL="285750" indent="-285750">
              <a:buFont typeface="Wingdings" panose="05000000000000000000" pitchFamily="2" charset="2"/>
              <a:buChar char="Ø"/>
            </a:pPr>
            <a:endParaRPr lang="it-IT" sz="1800" dirty="0"/>
          </a:p>
          <a:p>
            <a:pPr marL="285750" indent="-285750">
              <a:buFont typeface="Wingdings" panose="05000000000000000000" pitchFamily="2" charset="2"/>
              <a:buChar char="Ø"/>
            </a:pPr>
            <a:r>
              <a:rPr lang="it-IT" sz="1800" b="1" dirty="0"/>
              <a:t>Linee guida per il coinvolgimento</a:t>
            </a:r>
            <a:endParaRPr lang="it-IT" sz="1800"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xmlns="" val="3627511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4573" y="632481"/>
            <a:ext cx="10578904"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INSTAGRAM </a:t>
            </a:r>
            <a:endParaRPr dirty="0"/>
          </a:p>
        </p:txBody>
      </p:sp>
      <p:sp>
        <p:nvSpPr>
          <p:cNvPr id="85" name="Google Shape;85;p13"/>
          <p:cNvSpPr txBox="1">
            <a:spLocks noGrp="1"/>
          </p:cNvSpPr>
          <p:nvPr>
            <p:ph type="subTitle" idx="1"/>
          </p:nvPr>
        </p:nvSpPr>
        <p:spPr>
          <a:xfrm>
            <a:off x="1450330" y="2058098"/>
            <a:ext cx="9144000" cy="3650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7" name="Picture 6">
            <a:extLst>
              <a:ext uri="{FF2B5EF4-FFF2-40B4-BE49-F238E27FC236}">
                <a16:creationId xmlns:a16="http://schemas.microsoft.com/office/drawing/2014/main" xmlns="" id="{5DBB1B55-8D18-4EA6-A18E-8462A6D5952C}"/>
              </a:ext>
            </a:extLst>
          </p:cNvPr>
          <p:cNvPicPr>
            <a:picLocks noChangeAspect="1"/>
          </p:cNvPicPr>
          <p:nvPr/>
        </p:nvPicPr>
        <p:blipFill>
          <a:blip r:embed="rId5"/>
          <a:stretch>
            <a:fillRect/>
          </a:stretch>
        </p:blipFill>
        <p:spPr>
          <a:xfrm>
            <a:off x="5451740" y="1360336"/>
            <a:ext cx="744569" cy="738752"/>
          </a:xfrm>
          <a:prstGeom prst="rect">
            <a:avLst/>
          </a:prstGeom>
        </p:spPr>
      </p:pic>
      <p:sp>
        <p:nvSpPr>
          <p:cNvPr id="10" name="TextBox 9">
            <a:extLst>
              <a:ext uri="{FF2B5EF4-FFF2-40B4-BE49-F238E27FC236}">
                <a16:creationId xmlns:a16="http://schemas.microsoft.com/office/drawing/2014/main" xmlns="" id="{758F094D-1D38-43B5-8B39-D0E80A329232}"/>
              </a:ext>
            </a:extLst>
          </p:cNvPr>
          <p:cNvSpPr txBox="1"/>
          <p:nvPr/>
        </p:nvSpPr>
        <p:spPr>
          <a:xfrm>
            <a:off x="872197" y="2307102"/>
            <a:ext cx="10916529" cy="5663089"/>
          </a:xfrm>
          <a:prstGeom prst="rect">
            <a:avLst/>
          </a:prstGeom>
          <a:noFill/>
        </p:spPr>
        <p:txBody>
          <a:bodyPr wrap="square" rtlCol="0">
            <a:spAutoFit/>
          </a:bodyPr>
          <a:lstStyle/>
          <a:p>
            <a:r>
              <a:rPr lang="it-IT" sz="2400" b="1" u="sng" dirty="0"/>
              <a:t>DA DOVE PARTIRE: </a:t>
            </a:r>
            <a:endParaRPr lang="it-IT" sz="2400" dirty="0"/>
          </a:p>
          <a:p>
            <a:endParaRPr lang="it-IT" sz="2400" dirty="0"/>
          </a:p>
          <a:p>
            <a:r>
              <a:rPr lang="it-IT" sz="2400" dirty="0"/>
              <a:t>Dal «+» si apre la possibilità di selezionare </a:t>
            </a:r>
          </a:p>
          <a:p>
            <a:r>
              <a:rPr lang="it-IT" sz="2400" dirty="0"/>
              <a:t>che tipo di contenuto pubblicare: </a:t>
            </a:r>
          </a:p>
          <a:p>
            <a:endParaRPr lang="it-IT" sz="2400" dirty="0"/>
          </a:p>
          <a:p>
            <a:pPr marL="342900" indent="-342900">
              <a:buFont typeface="Wingdings" panose="05000000000000000000" pitchFamily="2" charset="2"/>
              <a:buChar char="ü"/>
            </a:pPr>
            <a:r>
              <a:rPr lang="it-IT" sz="2400" dirty="0"/>
              <a:t>Post nel feed (oppure una gallery) </a:t>
            </a:r>
          </a:p>
          <a:p>
            <a:pPr marL="342900" indent="-342900">
              <a:buFont typeface="Wingdings" panose="05000000000000000000" pitchFamily="2" charset="2"/>
              <a:buChar char="ü"/>
            </a:pPr>
            <a:r>
              <a:rPr lang="it-IT" sz="2400" dirty="0"/>
              <a:t>Stories </a:t>
            </a:r>
          </a:p>
          <a:p>
            <a:pPr marL="342900" indent="-342900">
              <a:buFont typeface="Wingdings" panose="05000000000000000000" pitchFamily="2" charset="2"/>
              <a:buChar char="ü"/>
            </a:pPr>
            <a:r>
              <a:rPr lang="it-IT" sz="2400" dirty="0"/>
              <a:t>Reels (video) </a:t>
            </a:r>
          </a:p>
          <a:p>
            <a:endParaRPr lang="it-IT" sz="2400" dirty="0"/>
          </a:p>
          <a:p>
            <a:r>
              <a:rPr lang="it-IT" sz="2400" dirty="0"/>
              <a:t>ORGANIZZARE IL PIANO EDITORIALE </a:t>
            </a:r>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11" name="Picture 10">
            <a:extLst>
              <a:ext uri="{FF2B5EF4-FFF2-40B4-BE49-F238E27FC236}">
                <a16:creationId xmlns:a16="http://schemas.microsoft.com/office/drawing/2014/main" xmlns="" id="{237889F4-5834-43D8-8074-E1F7DAC83951}"/>
              </a:ext>
            </a:extLst>
          </p:cNvPr>
          <p:cNvPicPr>
            <a:picLocks noChangeAspect="1"/>
          </p:cNvPicPr>
          <p:nvPr/>
        </p:nvPicPr>
        <p:blipFill rotWithShape="1">
          <a:blip r:embed="rId6"/>
          <a:srcRect l="14603" t="6363" r="14858" b="-2113"/>
          <a:stretch/>
        </p:blipFill>
        <p:spPr>
          <a:xfrm>
            <a:off x="7156250" y="1861999"/>
            <a:ext cx="1649541" cy="3892439"/>
          </a:xfrm>
          <a:prstGeom prst="rect">
            <a:avLst/>
          </a:prstGeom>
        </p:spPr>
      </p:pic>
      <p:pic>
        <p:nvPicPr>
          <p:cNvPr id="4" name="Picture 3">
            <a:extLst>
              <a:ext uri="{FF2B5EF4-FFF2-40B4-BE49-F238E27FC236}">
                <a16:creationId xmlns:a16="http://schemas.microsoft.com/office/drawing/2014/main" xmlns="" id="{1FD49348-2C8F-4AA4-A045-E497CDDC553A}"/>
              </a:ext>
            </a:extLst>
          </p:cNvPr>
          <p:cNvPicPr>
            <a:picLocks noChangeAspect="1"/>
          </p:cNvPicPr>
          <p:nvPr/>
        </p:nvPicPr>
        <p:blipFill rotWithShape="1">
          <a:blip r:embed="rId7"/>
          <a:srcRect l="16780" r="17387"/>
          <a:stretch/>
        </p:blipFill>
        <p:spPr>
          <a:xfrm>
            <a:off x="9119538" y="1666982"/>
            <a:ext cx="2082955" cy="4162567"/>
          </a:xfrm>
          <a:prstGeom prst="rect">
            <a:avLst/>
          </a:prstGeom>
        </p:spPr>
      </p:pic>
    </p:spTree>
    <p:extLst>
      <p:ext uri="{BB962C8B-B14F-4D97-AF65-F5344CB8AC3E}">
        <p14:creationId xmlns:p14="http://schemas.microsoft.com/office/powerpoint/2010/main" xmlns="" val="1883009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4573" y="632481"/>
            <a:ext cx="10578904"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INSTAGRAM </a:t>
            </a:r>
            <a:endParaRPr dirty="0"/>
          </a:p>
        </p:txBody>
      </p:sp>
      <p:sp>
        <p:nvSpPr>
          <p:cNvPr id="85" name="Google Shape;85;p13"/>
          <p:cNvSpPr txBox="1">
            <a:spLocks noGrp="1"/>
          </p:cNvSpPr>
          <p:nvPr>
            <p:ph type="subTitle" idx="1"/>
          </p:nvPr>
        </p:nvSpPr>
        <p:spPr>
          <a:xfrm>
            <a:off x="1450330" y="2058098"/>
            <a:ext cx="9144000" cy="3650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7" name="Picture 6">
            <a:extLst>
              <a:ext uri="{FF2B5EF4-FFF2-40B4-BE49-F238E27FC236}">
                <a16:creationId xmlns:a16="http://schemas.microsoft.com/office/drawing/2014/main" xmlns="" id="{5DBB1B55-8D18-4EA6-A18E-8462A6D5952C}"/>
              </a:ext>
            </a:extLst>
          </p:cNvPr>
          <p:cNvPicPr>
            <a:picLocks noChangeAspect="1"/>
          </p:cNvPicPr>
          <p:nvPr/>
        </p:nvPicPr>
        <p:blipFill>
          <a:blip r:embed="rId5"/>
          <a:stretch>
            <a:fillRect/>
          </a:stretch>
        </p:blipFill>
        <p:spPr>
          <a:xfrm>
            <a:off x="5451740" y="1360336"/>
            <a:ext cx="744569" cy="738752"/>
          </a:xfrm>
          <a:prstGeom prst="rect">
            <a:avLst/>
          </a:prstGeom>
        </p:spPr>
      </p:pic>
      <p:sp>
        <p:nvSpPr>
          <p:cNvPr id="10" name="TextBox 9">
            <a:extLst>
              <a:ext uri="{FF2B5EF4-FFF2-40B4-BE49-F238E27FC236}">
                <a16:creationId xmlns:a16="http://schemas.microsoft.com/office/drawing/2014/main" xmlns="" id="{758F094D-1D38-43B5-8B39-D0E80A329232}"/>
              </a:ext>
            </a:extLst>
          </p:cNvPr>
          <p:cNvSpPr txBox="1"/>
          <p:nvPr/>
        </p:nvSpPr>
        <p:spPr>
          <a:xfrm>
            <a:off x="928467" y="2278967"/>
            <a:ext cx="10916529" cy="5293757"/>
          </a:xfrm>
          <a:prstGeom prst="rect">
            <a:avLst/>
          </a:prstGeom>
          <a:noFill/>
        </p:spPr>
        <p:txBody>
          <a:bodyPr wrap="square" rtlCol="0">
            <a:spAutoFit/>
          </a:bodyPr>
          <a:lstStyle/>
          <a:p>
            <a:r>
              <a:rPr lang="it-IT" sz="2400" b="1" u="sng" dirty="0"/>
              <a:t>LE INSTRAGRAM STORIES: </a:t>
            </a:r>
          </a:p>
          <a:p>
            <a:r>
              <a:rPr lang="it-IT" sz="2400" b="1" u="sng" dirty="0"/>
              <a:t>(a cosa servono e perchè sono importanti)</a:t>
            </a:r>
            <a:endParaRPr lang="it-IT" sz="2400" dirty="0"/>
          </a:p>
          <a:p>
            <a:pPr algn="l" fontAlgn="base">
              <a:buFont typeface="Arial" panose="020B0604020202020204" pitchFamily="34" charset="0"/>
              <a:buChar char="•"/>
            </a:pPr>
            <a:r>
              <a:rPr lang="it-IT" sz="2400" b="0" i="0" dirty="0">
                <a:solidFill>
                  <a:srgbClr val="000000"/>
                </a:solidFill>
                <a:effectLst/>
                <a:latin typeface="+mn-lt"/>
              </a:rPr>
              <a:t>Creare </a:t>
            </a:r>
            <a:r>
              <a:rPr lang="it-IT" sz="2400" b="1" i="0" dirty="0">
                <a:solidFill>
                  <a:srgbClr val="000000"/>
                </a:solidFill>
                <a:effectLst/>
                <a:latin typeface="+mn-lt"/>
              </a:rPr>
              <a:t>engagement</a:t>
            </a:r>
            <a:endParaRPr lang="it-IT" sz="2400" b="0" i="0" dirty="0">
              <a:solidFill>
                <a:srgbClr val="000000"/>
              </a:solidFill>
              <a:effectLst/>
              <a:latin typeface="+mn-lt"/>
            </a:endParaRPr>
          </a:p>
          <a:p>
            <a:pPr algn="l" fontAlgn="base">
              <a:buFont typeface="Arial" panose="020B0604020202020204" pitchFamily="34" charset="0"/>
              <a:buChar char="•"/>
            </a:pPr>
            <a:r>
              <a:rPr lang="it-IT" sz="2400" b="0" i="0" dirty="0">
                <a:solidFill>
                  <a:srgbClr val="000000"/>
                </a:solidFill>
                <a:effectLst/>
                <a:latin typeface="+mn-lt"/>
              </a:rPr>
              <a:t>Generare </a:t>
            </a:r>
            <a:r>
              <a:rPr lang="it-IT" sz="2400" b="1" i="0" dirty="0">
                <a:solidFill>
                  <a:srgbClr val="000000"/>
                </a:solidFill>
                <a:effectLst/>
                <a:latin typeface="+mn-lt"/>
              </a:rPr>
              <a:t>traffico</a:t>
            </a:r>
            <a:endParaRPr lang="it-IT" sz="2400" b="0" i="0" dirty="0">
              <a:solidFill>
                <a:srgbClr val="000000"/>
              </a:solidFill>
              <a:effectLst/>
              <a:latin typeface="+mn-lt"/>
            </a:endParaRPr>
          </a:p>
          <a:p>
            <a:pPr algn="l" fontAlgn="base">
              <a:buFont typeface="Arial" panose="020B0604020202020204" pitchFamily="34" charset="0"/>
              <a:buChar char="•"/>
            </a:pPr>
            <a:r>
              <a:rPr lang="it-IT" sz="2400" b="0" i="0" dirty="0">
                <a:solidFill>
                  <a:srgbClr val="000000"/>
                </a:solidFill>
                <a:effectLst/>
                <a:latin typeface="+mn-lt"/>
              </a:rPr>
              <a:t>Rafforzare la </a:t>
            </a:r>
            <a:r>
              <a:rPr lang="it-IT" sz="2400" b="1" i="0" dirty="0">
                <a:solidFill>
                  <a:srgbClr val="000000"/>
                </a:solidFill>
                <a:effectLst/>
                <a:latin typeface="+mn-lt"/>
              </a:rPr>
              <a:t>Brand Awareness</a:t>
            </a:r>
            <a:endParaRPr lang="it-IT" sz="2400" b="0" i="0" dirty="0">
              <a:solidFill>
                <a:srgbClr val="000000"/>
              </a:solidFill>
              <a:effectLst/>
              <a:latin typeface="+mn-lt"/>
            </a:endParaRPr>
          </a:p>
          <a:p>
            <a:pPr algn="l" fontAlgn="base">
              <a:buFont typeface="Arial" panose="020B0604020202020204" pitchFamily="34" charset="0"/>
              <a:buChar char="•"/>
            </a:pPr>
            <a:r>
              <a:rPr lang="it-IT" sz="2400" b="0" i="0" dirty="0">
                <a:solidFill>
                  <a:srgbClr val="000000"/>
                </a:solidFill>
                <a:effectLst/>
                <a:latin typeface="+mn-lt"/>
              </a:rPr>
              <a:t>Coltivare una </a:t>
            </a:r>
            <a:r>
              <a:rPr lang="it-IT" sz="2400" b="1" i="0" dirty="0">
                <a:solidFill>
                  <a:srgbClr val="000000"/>
                </a:solidFill>
                <a:effectLst/>
                <a:latin typeface="+mn-lt"/>
              </a:rPr>
              <a:t>Community</a:t>
            </a:r>
            <a:r>
              <a:rPr lang="it-IT" sz="2400" b="0" i="0" dirty="0">
                <a:solidFill>
                  <a:srgbClr val="000000"/>
                </a:solidFill>
                <a:effectLst/>
                <a:latin typeface="+mn-lt"/>
              </a:rPr>
              <a:t> solida e fedele</a:t>
            </a:r>
          </a:p>
          <a:p>
            <a:pPr algn="l" fontAlgn="base">
              <a:buFont typeface="Arial" panose="020B0604020202020204" pitchFamily="34" charset="0"/>
              <a:buChar char="•"/>
            </a:pPr>
            <a:r>
              <a:rPr lang="it-IT" sz="2400" b="0" i="0" dirty="0">
                <a:solidFill>
                  <a:srgbClr val="000000"/>
                </a:solidFill>
                <a:effectLst/>
                <a:latin typeface="+mn-lt"/>
              </a:rPr>
              <a:t>Favorire lo </a:t>
            </a:r>
            <a:r>
              <a:rPr lang="it-IT" sz="2400" b="1" i="0" dirty="0">
                <a:solidFill>
                  <a:srgbClr val="000000"/>
                </a:solidFill>
                <a:effectLst/>
                <a:latin typeface="+mn-lt"/>
              </a:rPr>
              <a:t>storytelling</a:t>
            </a:r>
            <a:endParaRPr lang="it-IT" sz="2400" b="0" i="0" dirty="0">
              <a:solidFill>
                <a:srgbClr val="000000"/>
              </a:solidFill>
              <a:effectLst/>
              <a:latin typeface="+mn-lt"/>
            </a:endParaRPr>
          </a:p>
          <a:p>
            <a:pPr algn="l" fontAlgn="base">
              <a:buFont typeface="Arial" panose="020B0604020202020204" pitchFamily="34" charset="0"/>
              <a:buChar char="•"/>
            </a:pPr>
            <a:r>
              <a:rPr lang="it-IT" sz="2400" b="0" i="0" dirty="0">
                <a:solidFill>
                  <a:srgbClr val="000000"/>
                </a:solidFill>
                <a:effectLst/>
                <a:latin typeface="+mn-lt"/>
              </a:rPr>
              <a:t>Aumentare le </a:t>
            </a:r>
            <a:r>
              <a:rPr lang="it-IT" sz="2400" b="1" i="0" dirty="0">
                <a:solidFill>
                  <a:srgbClr val="000000"/>
                </a:solidFill>
                <a:effectLst/>
                <a:latin typeface="+mn-lt"/>
              </a:rPr>
              <a:t>vendite</a:t>
            </a:r>
            <a:endParaRPr lang="it-IT" sz="2400" b="0" i="0" dirty="0">
              <a:solidFill>
                <a:srgbClr val="000000"/>
              </a:solidFill>
              <a:effectLst/>
              <a:latin typeface="+mn-lt"/>
            </a:endParaRPr>
          </a:p>
          <a:p>
            <a:r>
              <a:rPr lang="it-IT" sz="2400" dirty="0">
                <a:solidFill>
                  <a:srgbClr val="FF0000"/>
                </a:solidFill>
              </a:rPr>
              <a:t>ATTENZIONE: </a:t>
            </a:r>
            <a:r>
              <a:rPr lang="it-IT" sz="2400" dirty="0"/>
              <a:t>Stories&gt; contenuto fruibile solo per le 24h successive. Si possono «mettere in evidenza» e renderle visibili ai follower per sempre. </a:t>
            </a:r>
          </a:p>
          <a:p>
            <a:endParaRPr lang="it-IT" dirty="0"/>
          </a:p>
          <a:p>
            <a:endParaRPr lang="it-IT" dirty="0"/>
          </a:p>
          <a:p>
            <a:endParaRPr lang="it-IT" dirty="0"/>
          </a:p>
          <a:p>
            <a:endParaRPr lang="it-IT" dirty="0"/>
          </a:p>
          <a:p>
            <a:endParaRPr lang="it-IT" dirty="0"/>
          </a:p>
          <a:p>
            <a:endParaRPr lang="it-IT" dirty="0"/>
          </a:p>
          <a:p>
            <a:endParaRPr lang="it-IT" dirty="0"/>
          </a:p>
        </p:txBody>
      </p:sp>
      <p:pic>
        <p:nvPicPr>
          <p:cNvPr id="6" name="Picture 5">
            <a:extLst>
              <a:ext uri="{FF2B5EF4-FFF2-40B4-BE49-F238E27FC236}">
                <a16:creationId xmlns:a16="http://schemas.microsoft.com/office/drawing/2014/main" xmlns="" id="{57A4B8DC-8017-4469-AC74-2EFF026E7911}"/>
              </a:ext>
            </a:extLst>
          </p:cNvPr>
          <p:cNvPicPr>
            <a:picLocks noChangeAspect="1"/>
          </p:cNvPicPr>
          <p:nvPr/>
        </p:nvPicPr>
        <p:blipFill>
          <a:blip r:embed="rId6"/>
          <a:stretch>
            <a:fillRect/>
          </a:stretch>
        </p:blipFill>
        <p:spPr>
          <a:xfrm>
            <a:off x="7687754" y="1782383"/>
            <a:ext cx="3918092" cy="2896165"/>
          </a:xfrm>
          <a:prstGeom prst="rect">
            <a:avLst/>
          </a:prstGeom>
        </p:spPr>
      </p:pic>
    </p:spTree>
    <p:extLst>
      <p:ext uri="{BB962C8B-B14F-4D97-AF65-F5344CB8AC3E}">
        <p14:creationId xmlns:p14="http://schemas.microsoft.com/office/powerpoint/2010/main" xmlns="" val="3153219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4573" y="632481"/>
            <a:ext cx="10578904"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INSTAGRAM </a:t>
            </a:r>
            <a:endParaRPr dirty="0"/>
          </a:p>
        </p:txBody>
      </p:sp>
      <p:sp>
        <p:nvSpPr>
          <p:cNvPr id="85" name="Google Shape;85;p13"/>
          <p:cNvSpPr txBox="1">
            <a:spLocks noGrp="1"/>
          </p:cNvSpPr>
          <p:nvPr>
            <p:ph type="subTitle" idx="1"/>
          </p:nvPr>
        </p:nvSpPr>
        <p:spPr>
          <a:xfrm>
            <a:off x="1450330" y="2058098"/>
            <a:ext cx="9144000" cy="3650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7" name="Picture 6">
            <a:extLst>
              <a:ext uri="{FF2B5EF4-FFF2-40B4-BE49-F238E27FC236}">
                <a16:creationId xmlns:a16="http://schemas.microsoft.com/office/drawing/2014/main" xmlns="" id="{5DBB1B55-8D18-4EA6-A18E-8462A6D5952C}"/>
              </a:ext>
            </a:extLst>
          </p:cNvPr>
          <p:cNvPicPr>
            <a:picLocks noChangeAspect="1"/>
          </p:cNvPicPr>
          <p:nvPr/>
        </p:nvPicPr>
        <p:blipFill>
          <a:blip r:embed="rId5"/>
          <a:stretch>
            <a:fillRect/>
          </a:stretch>
        </p:blipFill>
        <p:spPr>
          <a:xfrm>
            <a:off x="5451740" y="1360336"/>
            <a:ext cx="744569" cy="738752"/>
          </a:xfrm>
          <a:prstGeom prst="rect">
            <a:avLst/>
          </a:prstGeom>
        </p:spPr>
      </p:pic>
      <p:sp>
        <p:nvSpPr>
          <p:cNvPr id="10" name="TextBox 9">
            <a:extLst>
              <a:ext uri="{FF2B5EF4-FFF2-40B4-BE49-F238E27FC236}">
                <a16:creationId xmlns:a16="http://schemas.microsoft.com/office/drawing/2014/main" xmlns="" id="{758F094D-1D38-43B5-8B39-D0E80A329232}"/>
              </a:ext>
            </a:extLst>
          </p:cNvPr>
          <p:cNvSpPr txBox="1"/>
          <p:nvPr/>
        </p:nvSpPr>
        <p:spPr>
          <a:xfrm>
            <a:off x="872197" y="2307102"/>
            <a:ext cx="10916529" cy="4524315"/>
          </a:xfrm>
          <a:prstGeom prst="rect">
            <a:avLst/>
          </a:prstGeom>
          <a:noFill/>
        </p:spPr>
        <p:txBody>
          <a:bodyPr wrap="square" rtlCol="0">
            <a:spAutoFit/>
          </a:bodyPr>
          <a:lstStyle/>
          <a:p>
            <a:pPr algn="ctr"/>
            <a:r>
              <a:rPr lang="it-IT" sz="2400" b="1" u="sng" dirty="0"/>
              <a:t>CONTENUTI</a:t>
            </a:r>
          </a:p>
          <a:p>
            <a:pPr algn="ctr"/>
            <a:endParaRPr lang="it-IT" sz="2400" b="1" u="sng" dirty="0"/>
          </a:p>
          <a:p>
            <a:pPr algn="ctr"/>
            <a:r>
              <a:rPr lang="it-IT" sz="2400" b="1" u="sng" dirty="0"/>
              <a:t>L’importanza dello Visual Storytelling </a:t>
            </a:r>
          </a:p>
          <a:p>
            <a:pPr algn="ctr"/>
            <a:endParaRPr lang="it-IT" sz="2400" b="1" u="sng" dirty="0"/>
          </a:p>
          <a:p>
            <a:pPr algn="ctr"/>
            <a:r>
              <a:rPr lang="it-IT" sz="2400" b="1" u="sng" dirty="0"/>
              <a:t>VISUAL PIACEVOLE DA VISITARE </a:t>
            </a:r>
          </a:p>
          <a:p>
            <a:pPr algn="ctr"/>
            <a:r>
              <a:rPr lang="it-IT" sz="2400" b="1" u="sng" dirty="0"/>
              <a:t> </a:t>
            </a:r>
          </a:p>
          <a:p>
            <a:pPr marL="342900" indent="-342900">
              <a:buFont typeface="Wingdings" panose="05000000000000000000" pitchFamily="2" charset="2"/>
              <a:buChar char="§"/>
            </a:pPr>
            <a:r>
              <a:rPr lang="it-IT" sz="2400" dirty="0"/>
              <a:t>Verticali: l’esperienza degli utenti è su mobile</a:t>
            </a:r>
          </a:p>
          <a:p>
            <a:endParaRPr lang="it-IT" sz="2400" dirty="0"/>
          </a:p>
          <a:p>
            <a:r>
              <a:rPr lang="it-IT" sz="2400" dirty="0"/>
              <a:t>Quali tipologie?  &gt; FEED, STORIE, REELS </a:t>
            </a:r>
          </a:p>
          <a:p>
            <a:endParaRPr lang="it-IT" sz="2400" dirty="0"/>
          </a:p>
          <a:p>
            <a:endParaRPr lang="it-IT" sz="2400" dirty="0"/>
          </a:p>
          <a:p>
            <a:endParaRPr lang="it-IT" sz="2400" dirty="0"/>
          </a:p>
        </p:txBody>
      </p:sp>
    </p:spTree>
    <p:extLst>
      <p:ext uri="{BB962C8B-B14F-4D97-AF65-F5344CB8AC3E}">
        <p14:creationId xmlns:p14="http://schemas.microsoft.com/office/powerpoint/2010/main" xmlns="" val="1079855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4573" y="632481"/>
            <a:ext cx="10578904" cy="9290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Strumenti: INSTAGRAM </a:t>
            </a:r>
            <a:endParaRPr dirty="0"/>
          </a:p>
        </p:txBody>
      </p:sp>
      <p:sp>
        <p:nvSpPr>
          <p:cNvPr id="85" name="Google Shape;85;p13"/>
          <p:cNvSpPr txBox="1">
            <a:spLocks noGrp="1"/>
          </p:cNvSpPr>
          <p:nvPr>
            <p:ph type="subTitle" idx="1"/>
          </p:nvPr>
        </p:nvSpPr>
        <p:spPr>
          <a:xfrm>
            <a:off x="1450330" y="2058098"/>
            <a:ext cx="9144000" cy="3650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lang="it-IT" sz="3000" dirty="0"/>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effectLst/>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solidFill>
                <a:srgbClr val="616161"/>
              </a:solidFill>
              <a:latin typeface="+mn-lt"/>
            </a:endParaRPr>
          </a:p>
          <a:p>
            <a:pPr marL="0" lvl="0" indent="0" algn="ctr" rtl="0">
              <a:lnSpc>
                <a:spcPct val="90000"/>
              </a:lnSpc>
              <a:spcBef>
                <a:spcPts val="0"/>
              </a:spcBef>
              <a:spcAft>
                <a:spcPts val="0"/>
              </a:spcAft>
              <a:buClr>
                <a:schemeClr val="dk1"/>
              </a:buClr>
              <a:buSzPct val="100000"/>
              <a:buNone/>
            </a:pPr>
            <a:endParaRPr lang="it-IT" sz="2000" b="1" i="1" dirty="0">
              <a:latin typeface="+mn-lt"/>
            </a:endParaRPr>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sp>
        <p:nvSpPr>
          <p:cNvPr id="87" name="Google Shape;87;p13"/>
          <p:cNvSpPr txBox="1"/>
          <p:nvPr/>
        </p:nvSpPr>
        <p:spPr>
          <a:xfrm>
            <a:off x="1523999" y="6009046"/>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dirty="0">
                <a:solidFill>
                  <a:schemeClr val="dk1"/>
                </a:solidFill>
                <a:latin typeface="Calibri"/>
                <a:ea typeface="Calibri"/>
                <a:cs typeface="Calibri"/>
                <a:sym typeface="Calibri"/>
              </a:rPr>
              <a:t>Corso online di Digital Marketing per PMI – Gennaio 2022 </a:t>
            </a:r>
            <a:endParaRPr sz="1900" b="1" i="1"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BBAD498-21FA-4E39-8875-4DA0D31EAD2D}"/>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5" name="Picture 4">
            <a:extLst>
              <a:ext uri="{FF2B5EF4-FFF2-40B4-BE49-F238E27FC236}">
                <a16:creationId xmlns:a16="http://schemas.microsoft.com/office/drawing/2014/main" xmlns="" id="{5557AAEB-197D-4712-9922-D217754A499D}"/>
              </a:ext>
            </a:extLst>
          </p:cNvPr>
          <p:cNvPicPr>
            <a:picLocks noChangeAspect="1"/>
          </p:cNvPicPr>
          <p:nvPr/>
        </p:nvPicPr>
        <p:blipFill>
          <a:blip r:embed="rId4"/>
          <a:stretch>
            <a:fillRect/>
          </a:stretch>
        </p:blipFill>
        <p:spPr>
          <a:xfrm>
            <a:off x="10594330" y="94907"/>
            <a:ext cx="1442926" cy="578565"/>
          </a:xfrm>
          <a:prstGeom prst="rect">
            <a:avLst/>
          </a:prstGeom>
        </p:spPr>
      </p:pic>
      <p:pic>
        <p:nvPicPr>
          <p:cNvPr id="7" name="Picture 6">
            <a:extLst>
              <a:ext uri="{FF2B5EF4-FFF2-40B4-BE49-F238E27FC236}">
                <a16:creationId xmlns:a16="http://schemas.microsoft.com/office/drawing/2014/main" xmlns="" id="{5DBB1B55-8D18-4EA6-A18E-8462A6D5952C}"/>
              </a:ext>
            </a:extLst>
          </p:cNvPr>
          <p:cNvPicPr>
            <a:picLocks noChangeAspect="1"/>
          </p:cNvPicPr>
          <p:nvPr/>
        </p:nvPicPr>
        <p:blipFill>
          <a:blip r:embed="rId5"/>
          <a:stretch>
            <a:fillRect/>
          </a:stretch>
        </p:blipFill>
        <p:spPr>
          <a:xfrm>
            <a:off x="5451740" y="1360336"/>
            <a:ext cx="744569" cy="738752"/>
          </a:xfrm>
          <a:prstGeom prst="rect">
            <a:avLst/>
          </a:prstGeom>
        </p:spPr>
      </p:pic>
      <p:sp>
        <p:nvSpPr>
          <p:cNvPr id="10" name="TextBox 9">
            <a:extLst>
              <a:ext uri="{FF2B5EF4-FFF2-40B4-BE49-F238E27FC236}">
                <a16:creationId xmlns:a16="http://schemas.microsoft.com/office/drawing/2014/main" xmlns="" id="{758F094D-1D38-43B5-8B39-D0E80A329232}"/>
              </a:ext>
            </a:extLst>
          </p:cNvPr>
          <p:cNvSpPr txBox="1"/>
          <p:nvPr/>
        </p:nvSpPr>
        <p:spPr>
          <a:xfrm>
            <a:off x="872197" y="2307102"/>
            <a:ext cx="10916529" cy="4585871"/>
          </a:xfrm>
          <a:prstGeom prst="rect">
            <a:avLst/>
          </a:prstGeom>
          <a:noFill/>
        </p:spPr>
        <p:txBody>
          <a:bodyPr wrap="square" rtlCol="0">
            <a:spAutoFit/>
          </a:bodyPr>
          <a:lstStyle/>
          <a:p>
            <a:pPr algn="ctr"/>
            <a:r>
              <a:rPr lang="it-IT" sz="2400" b="1" u="sng" dirty="0"/>
              <a:t>CONTENUTI</a:t>
            </a:r>
          </a:p>
          <a:p>
            <a:pPr marL="285750" indent="-285750">
              <a:buFont typeface="Arial" panose="020B0604020202020204" pitchFamily="34" charset="0"/>
              <a:buChar char="•"/>
            </a:pPr>
            <a:r>
              <a:rPr lang="it-IT" sz="2000" dirty="0"/>
              <a:t>Post di </a:t>
            </a:r>
            <a:r>
              <a:rPr lang="it-IT" sz="2000" b="1" dirty="0"/>
              <a:t>prodotto</a:t>
            </a:r>
          </a:p>
          <a:p>
            <a:pPr marL="285750" indent="-285750">
              <a:buFont typeface="Arial" panose="020B0604020202020204" pitchFamily="34" charset="0"/>
              <a:buChar char="•"/>
            </a:pPr>
            <a:r>
              <a:rPr lang="it-IT" sz="2000" b="1" i="1" dirty="0"/>
              <a:t>Shoppable</a:t>
            </a:r>
            <a:r>
              <a:rPr lang="it-IT" sz="2000" dirty="0"/>
              <a:t> post </a:t>
            </a:r>
          </a:p>
          <a:p>
            <a:pPr marL="285750" indent="-285750">
              <a:buFont typeface="Arial" panose="020B0604020202020204" pitchFamily="34" charset="0"/>
              <a:buChar char="•"/>
            </a:pPr>
            <a:r>
              <a:rPr lang="it-IT" sz="2000" dirty="0"/>
              <a:t>Dietro le </a:t>
            </a:r>
            <a:r>
              <a:rPr lang="it-IT" sz="2000" b="1" dirty="0"/>
              <a:t>quinte (ottimi per le Stories)</a:t>
            </a:r>
          </a:p>
          <a:p>
            <a:pPr marL="285750" indent="-285750">
              <a:buFont typeface="Arial" panose="020B0604020202020204" pitchFamily="34" charset="0"/>
              <a:buChar char="•"/>
            </a:pPr>
            <a:r>
              <a:rPr lang="it-IT" sz="2000" b="1" dirty="0"/>
              <a:t>Dirette</a:t>
            </a:r>
            <a:r>
              <a:rPr lang="it-IT" sz="2000" dirty="0"/>
              <a:t> video </a:t>
            </a:r>
          </a:p>
          <a:p>
            <a:pPr marL="285750" indent="-285750">
              <a:buFont typeface="Arial" panose="020B0604020202020204" pitchFamily="34" charset="0"/>
              <a:buChar char="•"/>
            </a:pPr>
            <a:r>
              <a:rPr lang="it-IT" sz="2000" dirty="0"/>
              <a:t>Post con </a:t>
            </a:r>
            <a:r>
              <a:rPr lang="it-IT" sz="2000" b="1" dirty="0"/>
              <a:t>collaboratori/dipendenti </a:t>
            </a:r>
          </a:p>
          <a:p>
            <a:pPr marL="285750" indent="-285750">
              <a:buFont typeface="Arial" panose="020B0604020202020204" pitchFamily="34" charset="0"/>
              <a:buChar char="•"/>
            </a:pPr>
            <a:r>
              <a:rPr lang="it-IT" sz="2000" dirty="0"/>
              <a:t>Lancio </a:t>
            </a:r>
            <a:r>
              <a:rPr lang="it-IT" sz="2000" b="1" dirty="0"/>
              <a:t>nuovi prodotti </a:t>
            </a:r>
          </a:p>
          <a:p>
            <a:pPr marL="285750" indent="-285750">
              <a:buFont typeface="Arial" panose="020B0604020202020204" pitchFamily="34" charset="0"/>
              <a:buChar char="•"/>
            </a:pPr>
            <a:r>
              <a:rPr lang="it-IT" sz="2000" b="1" dirty="0"/>
              <a:t>Traguardi</a:t>
            </a:r>
            <a:r>
              <a:rPr lang="it-IT" sz="2000" dirty="0"/>
              <a:t> aziendali </a:t>
            </a:r>
          </a:p>
          <a:p>
            <a:pPr marL="285750" indent="-285750">
              <a:buFont typeface="Arial" panose="020B0604020202020204" pitchFamily="34" charset="0"/>
              <a:buChar char="•"/>
            </a:pPr>
            <a:r>
              <a:rPr lang="it-IT" sz="2000" dirty="0"/>
              <a:t>Citazioni </a:t>
            </a:r>
          </a:p>
          <a:p>
            <a:pPr marL="285750" indent="-285750">
              <a:buFont typeface="Arial" panose="020B0604020202020204" pitchFamily="34" charset="0"/>
              <a:buChar char="•"/>
            </a:pPr>
            <a:r>
              <a:rPr lang="it-IT" sz="2000" dirty="0"/>
              <a:t>Video </a:t>
            </a:r>
            <a:r>
              <a:rPr lang="it-IT" sz="2000" b="1" dirty="0"/>
              <a:t>divertenti </a:t>
            </a:r>
            <a:r>
              <a:rPr lang="it-IT" sz="2000" dirty="0"/>
              <a:t>(Reels)</a:t>
            </a:r>
          </a:p>
          <a:p>
            <a:pPr marL="285750" indent="-285750">
              <a:buFont typeface="Arial" panose="020B0604020202020204" pitchFamily="34" charset="0"/>
              <a:buChar char="•"/>
            </a:pPr>
            <a:r>
              <a:rPr lang="it-IT" sz="2000" dirty="0"/>
              <a:t>Eventi </a:t>
            </a:r>
          </a:p>
          <a:p>
            <a:pPr marL="285750" indent="-285750">
              <a:buFont typeface="Arial" panose="020B0604020202020204" pitchFamily="34" charset="0"/>
              <a:buChar char="•"/>
            </a:pPr>
            <a:r>
              <a:rPr lang="it-IT" sz="2000" dirty="0"/>
              <a:t>Video tutorial </a:t>
            </a:r>
          </a:p>
          <a:p>
            <a:endParaRPr lang="it-IT" sz="2400" dirty="0"/>
          </a:p>
          <a:p>
            <a:endParaRPr lang="it-IT" sz="2400" dirty="0"/>
          </a:p>
        </p:txBody>
      </p:sp>
      <p:pic>
        <p:nvPicPr>
          <p:cNvPr id="4" name="Picture 3">
            <a:extLst>
              <a:ext uri="{FF2B5EF4-FFF2-40B4-BE49-F238E27FC236}">
                <a16:creationId xmlns:a16="http://schemas.microsoft.com/office/drawing/2014/main" xmlns="" id="{CBB143A7-5F3A-4511-AD2B-0675CB587D6D}"/>
              </a:ext>
            </a:extLst>
          </p:cNvPr>
          <p:cNvPicPr>
            <a:picLocks noChangeAspect="1"/>
          </p:cNvPicPr>
          <p:nvPr/>
        </p:nvPicPr>
        <p:blipFill>
          <a:blip r:embed="rId6"/>
          <a:stretch>
            <a:fillRect/>
          </a:stretch>
        </p:blipFill>
        <p:spPr>
          <a:xfrm>
            <a:off x="8673103" y="2241685"/>
            <a:ext cx="1921227" cy="3466876"/>
          </a:xfrm>
          <a:prstGeom prst="rect">
            <a:avLst/>
          </a:prstGeom>
        </p:spPr>
      </p:pic>
    </p:spTree>
    <p:extLst>
      <p:ext uri="{BB962C8B-B14F-4D97-AF65-F5344CB8AC3E}">
        <p14:creationId xmlns:p14="http://schemas.microsoft.com/office/powerpoint/2010/main" xmlns="" val="66854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ctrTitle"/>
          </p:nvPr>
        </p:nvSpPr>
        <p:spPr>
          <a:xfrm>
            <a:off x="1655296" y="141945"/>
            <a:ext cx="9144000" cy="10303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Il Social Media Marketing</a:t>
            </a:r>
            <a:endParaRPr dirty="0"/>
          </a:p>
        </p:txBody>
      </p:sp>
      <p:sp>
        <p:nvSpPr>
          <p:cNvPr id="283" name="Google Shape;283;p38"/>
          <p:cNvSpPr txBox="1"/>
          <p:nvPr/>
        </p:nvSpPr>
        <p:spPr>
          <a:xfrm>
            <a:off x="1524000" y="5894638"/>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a:solidFill>
                  <a:schemeClr val="dk1"/>
                </a:solidFill>
                <a:latin typeface="Calibri"/>
                <a:ea typeface="Calibri"/>
                <a:cs typeface="Calibri"/>
                <a:sym typeface="Calibri"/>
              </a:rPr>
              <a:t>Corso di Comunicazione Aziendale e Social Media Marketing, Torino </a:t>
            </a:r>
            <a:endParaRPr/>
          </a:p>
        </p:txBody>
      </p:sp>
      <p:sp>
        <p:nvSpPr>
          <p:cNvPr id="284" name="Google Shape;284;p38"/>
          <p:cNvSpPr txBox="1"/>
          <p:nvPr/>
        </p:nvSpPr>
        <p:spPr>
          <a:xfrm>
            <a:off x="4222110" y="1744722"/>
            <a:ext cx="2235081" cy="3323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i="0" u="none" strike="noStrike" cap="none">
                <a:solidFill>
                  <a:srgbClr val="002D56"/>
                </a:solidFill>
                <a:latin typeface="Calibri"/>
                <a:ea typeface="Calibri"/>
                <a:cs typeface="Calibri"/>
                <a:sym typeface="Calibri"/>
              </a:rPr>
              <a:t>SCOPERTA</a:t>
            </a:r>
            <a:endParaRPr/>
          </a:p>
          <a:p>
            <a:pPr marL="0" marR="0" lvl="0" indent="0" algn="l" rtl="0">
              <a:spcBef>
                <a:spcPts val="0"/>
              </a:spcBef>
              <a:spcAft>
                <a:spcPts val="0"/>
              </a:spcAft>
              <a:buNone/>
            </a:pPr>
            <a:r>
              <a:rPr lang="it-IT" sz="1400" i="1">
                <a:solidFill>
                  <a:srgbClr val="002D56"/>
                </a:solidFill>
                <a:latin typeface="Calibri"/>
                <a:ea typeface="Calibri"/>
                <a:cs typeface="Calibri"/>
                <a:sym typeface="Calibri"/>
              </a:rPr>
              <a:t>Domanda latente</a:t>
            </a:r>
            <a:endParaRPr/>
          </a:p>
          <a:p>
            <a:pPr marL="0" marR="0" lvl="0" indent="0" algn="l" rtl="0">
              <a:spcBef>
                <a:spcPts val="0"/>
              </a:spcBef>
              <a:spcAft>
                <a:spcPts val="0"/>
              </a:spcAft>
              <a:buNone/>
            </a:pPr>
            <a:endParaRPr sz="1400" i="1">
              <a:solidFill>
                <a:srgbClr val="002D56"/>
              </a:solidFill>
              <a:latin typeface="Calibri"/>
              <a:ea typeface="Calibri"/>
              <a:cs typeface="Calibri"/>
              <a:sym typeface="Calibri"/>
            </a:endParaRPr>
          </a:p>
          <a:p>
            <a:pPr marL="0" marR="0" lvl="0" indent="0" algn="l" rtl="0">
              <a:spcBef>
                <a:spcPts val="0"/>
              </a:spcBef>
              <a:spcAft>
                <a:spcPts val="0"/>
              </a:spcAft>
              <a:buNone/>
            </a:pPr>
            <a:endParaRPr sz="1400" i="1">
              <a:solidFill>
                <a:srgbClr val="002D56"/>
              </a:solidFill>
              <a:latin typeface="Calibri"/>
              <a:ea typeface="Calibri"/>
              <a:cs typeface="Calibri"/>
              <a:sym typeface="Calibri"/>
            </a:endParaRPr>
          </a:p>
          <a:p>
            <a:pPr marL="0" marR="0" lvl="0" indent="0" algn="l" rtl="0">
              <a:spcBef>
                <a:spcPts val="0"/>
              </a:spcBef>
              <a:spcAft>
                <a:spcPts val="0"/>
              </a:spcAft>
              <a:buNone/>
            </a:pPr>
            <a:endParaRPr sz="1400" b="1">
              <a:solidFill>
                <a:srgbClr val="002D56"/>
              </a:solidFill>
              <a:latin typeface="Calibri"/>
              <a:ea typeface="Calibri"/>
              <a:cs typeface="Calibri"/>
              <a:sym typeface="Calibri"/>
            </a:endParaRPr>
          </a:p>
          <a:p>
            <a:pPr marL="0" marR="0" lvl="0" indent="0" algn="l" rtl="0">
              <a:spcBef>
                <a:spcPts val="0"/>
              </a:spcBef>
              <a:spcAft>
                <a:spcPts val="0"/>
              </a:spcAft>
              <a:buNone/>
            </a:pPr>
            <a:r>
              <a:rPr lang="it-IT" sz="1400" b="1">
                <a:solidFill>
                  <a:srgbClr val="002D56"/>
                </a:solidFill>
                <a:latin typeface="Calibri"/>
                <a:ea typeface="Calibri"/>
                <a:cs typeface="Calibri"/>
                <a:sym typeface="Calibri"/>
              </a:rPr>
              <a:t>CURIOSITÀ O INTERESSE </a:t>
            </a:r>
            <a:endParaRPr/>
          </a:p>
          <a:p>
            <a:pPr marL="0" marR="0" lvl="0" indent="0" algn="l" rtl="0">
              <a:spcBef>
                <a:spcPts val="0"/>
              </a:spcBef>
              <a:spcAft>
                <a:spcPts val="0"/>
              </a:spcAft>
              <a:buNone/>
            </a:pPr>
            <a:r>
              <a:rPr lang="it-IT" sz="1400" i="1">
                <a:solidFill>
                  <a:srgbClr val="002D56"/>
                </a:solidFill>
                <a:latin typeface="Calibri"/>
                <a:ea typeface="Calibri"/>
                <a:cs typeface="Calibri"/>
                <a:sym typeface="Calibri"/>
              </a:rPr>
              <a:t>Domanda esplicita</a:t>
            </a:r>
            <a:endParaRPr/>
          </a:p>
          <a:p>
            <a:pPr marL="0" marR="0" lvl="0" indent="0" algn="l" rtl="0">
              <a:spcBef>
                <a:spcPts val="0"/>
              </a:spcBef>
              <a:spcAft>
                <a:spcPts val="0"/>
              </a:spcAft>
              <a:buNone/>
            </a:pPr>
            <a:endParaRPr sz="1400" i="1">
              <a:solidFill>
                <a:srgbClr val="002D56"/>
              </a:solidFill>
              <a:latin typeface="Calibri"/>
              <a:ea typeface="Calibri"/>
              <a:cs typeface="Calibri"/>
              <a:sym typeface="Calibri"/>
            </a:endParaRPr>
          </a:p>
          <a:p>
            <a:pPr marL="0" marR="0" lvl="0" indent="0" algn="l" rtl="0">
              <a:spcBef>
                <a:spcPts val="0"/>
              </a:spcBef>
              <a:spcAft>
                <a:spcPts val="0"/>
              </a:spcAft>
              <a:buNone/>
            </a:pPr>
            <a:endParaRPr sz="1400" b="1">
              <a:solidFill>
                <a:srgbClr val="002D56"/>
              </a:solidFill>
              <a:latin typeface="Calibri"/>
              <a:ea typeface="Calibri"/>
              <a:cs typeface="Calibri"/>
              <a:sym typeface="Calibri"/>
            </a:endParaRPr>
          </a:p>
          <a:p>
            <a:pPr marL="0" marR="0" lvl="0" indent="0" algn="l" rtl="0">
              <a:spcBef>
                <a:spcPts val="0"/>
              </a:spcBef>
              <a:spcAft>
                <a:spcPts val="0"/>
              </a:spcAft>
              <a:buNone/>
            </a:pPr>
            <a:r>
              <a:rPr lang="it-IT" sz="1400" b="1">
                <a:solidFill>
                  <a:srgbClr val="002D56"/>
                </a:solidFill>
                <a:latin typeface="Calibri"/>
                <a:ea typeface="Calibri"/>
                <a:cs typeface="Calibri"/>
                <a:sym typeface="Calibri"/>
              </a:rPr>
              <a:t>CONSIDERAZIONE</a:t>
            </a:r>
            <a:endParaRPr/>
          </a:p>
          <a:p>
            <a:pPr marL="0" marR="0" lvl="0" indent="0" algn="l" rtl="0">
              <a:spcBef>
                <a:spcPts val="0"/>
              </a:spcBef>
              <a:spcAft>
                <a:spcPts val="0"/>
              </a:spcAft>
              <a:buNone/>
            </a:pPr>
            <a:r>
              <a:rPr lang="it-IT" sz="1400" i="1">
                <a:solidFill>
                  <a:srgbClr val="002D56"/>
                </a:solidFill>
                <a:latin typeface="Calibri"/>
                <a:ea typeface="Calibri"/>
                <a:cs typeface="Calibri"/>
                <a:sym typeface="Calibri"/>
              </a:rPr>
              <a:t>Vicino alla conversione</a:t>
            </a:r>
            <a:endParaRPr/>
          </a:p>
          <a:p>
            <a:pPr marL="0" marR="0" lvl="0" indent="0" algn="l" rtl="0">
              <a:spcBef>
                <a:spcPts val="0"/>
              </a:spcBef>
              <a:spcAft>
                <a:spcPts val="0"/>
              </a:spcAft>
              <a:buNone/>
            </a:pPr>
            <a:endParaRPr sz="1400" i="1">
              <a:solidFill>
                <a:srgbClr val="002D56"/>
              </a:solidFill>
              <a:latin typeface="Calibri"/>
              <a:ea typeface="Calibri"/>
              <a:cs typeface="Calibri"/>
              <a:sym typeface="Calibri"/>
            </a:endParaRPr>
          </a:p>
          <a:p>
            <a:pPr marL="0" marR="0" lvl="0" indent="0" algn="l" rtl="0">
              <a:spcBef>
                <a:spcPts val="0"/>
              </a:spcBef>
              <a:spcAft>
                <a:spcPts val="0"/>
              </a:spcAft>
              <a:buNone/>
            </a:pPr>
            <a:endParaRPr sz="1400" b="1">
              <a:solidFill>
                <a:srgbClr val="002D56"/>
              </a:solidFill>
              <a:latin typeface="Calibri"/>
              <a:ea typeface="Calibri"/>
              <a:cs typeface="Calibri"/>
              <a:sym typeface="Calibri"/>
            </a:endParaRPr>
          </a:p>
          <a:p>
            <a:pPr marL="0" marR="0" lvl="0" indent="0" algn="l" rtl="0">
              <a:spcBef>
                <a:spcPts val="0"/>
              </a:spcBef>
              <a:spcAft>
                <a:spcPts val="0"/>
              </a:spcAft>
              <a:buNone/>
            </a:pPr>
            <a:r>
              <a:rPr lang="it-IT" sz="1400" b="1">
                <a:solidFill>
                  <a:srgbClr val="002D56"/>
                </a:solidFill>
                <a:latin typeface="Calibri"/>
                <a:ea typeface="Calibri"/>
                <a:cs typeface="Calibri"/>
                <a:sym typeface="Calibri"/>
              </a:rPr>
              <a:t>PRENOTAZIONE</a:t>
            </a:r>
            <a:endParaRPr/>
          </a:p>
          <a:p>
            <a:pPr marL="0" marR="0" lvl="0" indent="0" algn="l" rtl="0">
              <a:spcBef>
                <a:spcPts val="0"/>
              </a:spcBef>
              <a:spcAft>
                <a:spcPts val="0"/>
              </a:spcAft>
              <a:buNone/>
            </a:pPr>
            <a:r>
              <a:rPr lang="it-IT" sz="1400" i="1">
                <a:solidFill>
                  <a:srgbClr val="002D56"/>
                </a:solidFill>
                <a:latin typeface="Calibri"/>
                <a:ea typeface="Calibri"/>
                <a:cs typeface="Calibri"/>
                <a:sym typeface="Calibri"/>
              </a:rPr>
              <a:t>Conversione</a:t>
            </a:r>
            <a:endParaRPr/>
          </a:p>
        </p:txBody>
      </p:sp>
      <p:sp>
        <p:nvSpPr>
          <p:cNvPr id="285" name="Google Shape;285;p38"/>
          <p:cNvSpPr txBox="1"/>
          <p:nvPr/>
        </p:nvSpPr>
        <p:spPr>
          <a:xfrm>
            <a:off x="7049036" y="1740316"/>
            <a:ext cx="3161270"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dirty="0">
                <a:solidFill>
                  <a:srgbClr val="002D56"/>
                </a:solidFill>
                <a:latin typeface="Calibri"/>
                <a:ea typeface="Calibri"/>
                <a:cs typeface="Calibri"/>
                <a:sym typeface="Calibri"/>
              </a:rPr>
              <a:t>Intercettare l’utente</a:t>
            </a:r>
            <a:endParaRPr dirty="0"/>
          </a:p>
          <a:p>
            <a:pPr marL="0" marR="0" lvl="0" indent="0" algn="l" rtl="0">
              <a:spcBef>
                <a:spcPts val="0"/>
              </a:spcBef>
              <a:spcAft>
                <a:spcPts val="0"/>
              </a:spcAft>
              <a:buNone/>
            </a:pPr>
            <a:endParaRPr sz="1400" dirty="0">
              <a:solidFill>
                <a:srgbClr val="002D56"/>
              </a:solidFill>
              <a:latin typeface="Calibri"/>
              <a:ea typeface="Calibri"/>
              <a:cs typeface="Calibri"/>
              <a:sym typeface="Calibri"/>
            </a:endParaRPr>
          </a:p>
          <a:p>
            <a:pPr marL="0" marR="0" lvl="0" indent="0" algn="l" rtl="0">
              <a:spcBef>
                <a:spcPts val="0"/>
              </a:spcBef>
              <a:spcAft>
                <a:spcPts val="0"/>
              </a:spcAft>
              <a:buNone/>
            </a:pPr>
            <a:endParaRPr sz="1400" dirty="0">
              <a:solidFill>
                <a:srgbClr val="002D56"/>
              </a:solidFill>
              <a:latin typeface="Calibri"/>
              <a:ea typeface="Calibri"/>
              <a:cs typeface="Calibri"/>
              <a:sym typeface="Calibri"/>
            </a:endParaRPr>
          </a:p>
          <a:p>
            <a:pPr marL="0" marR="0" lvl="0" indent="0" algn="l" rtl="0">
              <a:spcBef>
                <a:spcPts val="0"/>
              </a:spcBef>
              <a:spcAft>
                <a:spcPts val="0"/>
              </a:spcAft>
              <a:buNone/>
            </a:pPr>
            <a:r>
              <a:rPr lang="it-IT" sz="1400" dirty="0">
                <a:solidFill>
                  <a:srgbClr val="002D56"/>
                </a:solidFill>
                <a:latin typeface="Calibri"/>
                <a:ea typeface="Calibri"/>
                <a:cs typeface="Calibri"/>
                <a:sym typeface="Calibri"/>
              </a:rPr>
              <a:t/>
            </a:r>
            <a:br>
              <a:rPr lang="it-IT" sz="1400" dirty="0">
                <a:solidFill>
                  <a:srgbClr val="002D56"/>
                </a:solidFill>
                <a:latin typeface="Calibri"/>
                <a:ea typeface="Calibri"/>
                <a:cs typeface="Calibri"/>
                <a:sym typeface="Calibri"/>
              </a:rPr>
            </a:br>
            <a:r>
              <a:rPr lang="it-IT" sz="1400" dirty="0">
                <a:solidFill>
                  <a:srgbClr val="002D56"/>
                </a:solidFill>
                <a:latin typeface="Calibri"/>
                <a:ea typeface="Calibri"/>
                <a:cs typeface="Calibri"/>
                <a:sym typeface="Calibri"/>
              </a:rPr>
              <a:t>Intercettare le persone che cercano esplicitamente il nostro prodotto</a:t>
            </a:r>
            <a:endParaRPr dirty="0"/>
          </a:p>
          <a:p>
            <a:pPr marL="0" marR="0" lvl="0" indent="0" algn="l" rtl="0">
              <a:spcBef>
                <a:spcPts val="0"/>
              </a:spcBef>
              <a:spcAft>
                <a:spcPts val="0"/>
              </a:spcAft>
              <a:buNone/>
            </a:pPr>
            <a:endParaRPr sz="1400" dirty="0">
              <a:solidFill>
                <a:srgbClr val="002D56"/>
              </a:solidFill>
              <a:latin typeface="Calibri"/>
              <a:ea typeface="Calibri"/>
              <a:cs typeface="Calibri"/>
              <a:sym typeface="Calibri"/>
            </a:endParaRPr>
          </a:p>
          <a:p>
            <a:pPr marL="0" marR="0" lvl="0" indent="0" algn="l" rtl="0">
              <a:spcBef>
                <a:spcPts val="0"/>
              </a:spcBef>
              <a:spcAft>
                <a:spcPts val="0"/>
              </a:spcAft>
              <a:buNone/>
            </a:pPr>
            <a:endParaRPr sz="1400" dirty="0">
              <a:solidFill>
                <a:srgbClr val="002D56"/>
              </a:solidFill>
              <a:latin typeface="Calibri"/>
              <a:ea typeface="Calibri"/>
              <a:cs typeface="Calibri"/>
              <a:sym typeface="Calibri"/>
            </a:endParaRPr>
          </a:p>
          <a:p>
            <a:pPr marL="0" marR="0" lvl="0" indent="0" algn="l" rtl="0">
              <a:spcBef>
                <a:spcPts val="0"/>
              </a:spcBef>
              <a:spcAft>
                <a:spcPts val="0"/>
              </a:spcAft>
              <a:buNone/>
            </a:pPr>
            <a:r>
              <a:rPr lang="it-IT" sz="1400" dirty="0">
                <a:solidFill>
                  <a:srgbClr val="002D56"/>
                </a:solidFill>
                <a:latin typeface="Calibri"/>
                <a:ea typeface="Calibri"/>
                <a:cs typeface="Calibri"/>
                <a:sym typeface="Calibri"/>
              </a:rPr>
              <a:t>Riproporre la nostra offerta a chi ha già visitato il nostro sito, ma non ha acquistato il nostro prodotto. </a:t>
            </a:r>
            <a:endParaRPr dirty="0"/>
          </a:p>
          <a:p>
            <a:pPr marL="0" marR="0" lvl="0" indent="0" algn="l" rtl="0">
              <a:spcBef>
                <a:spcPts val="0"/>
              </a:spcBef>
              <a:spcAft>
                <a:spcPts val="0"/>
              </a:spcAft>
              <a:buNone/>
            </a:pPr>
            <a:endParaRPr sz="1400" dirty="0">
              <a:solidFill>
                <a:srgbClr val="002D56"/>
              </a:solidFill>
              <a:latin typeface="Calibri"/>
              <a:ea typeface="Calibri"/>
              <a:cs typeface="Calibri"/>
              <a:sym typeface="Calibri"/>
            </a:endParaRPr>
          </a:p>
          <a:p>
            <a:pPr marL="0" marR="0" lvl="0" indent="0" algn="l" rtl="0">
              <a:spcBef>
                <a:spcPts val="0"/>
              </a:spcBef>
              <a:spcAft>
                <a:spcPts val="0"/>
              </a:spcAft>
              <a:buNone/>
            </a:pPr>
            <a:r>
              <a:rPr lang="it-IT" sz="1400" dirty="0">
                <a:solidFill>
                  <a:srgbClr val="002D56"/>
                </a:solidFill>
                <a:latin typeface="Calibri"/>
                <a:ea typeface="Calibri"/>
                <a:cs typeface="Calibri"/>
                <a:sym typeface="Calibri"/>
              </a:rPr>
              <a:t>Contatto e prenotazione immediati</a:t>
            </a:r>
            <a:endParaRPr dirty="0"/>
          </a:p>
          <a:p>
            <a:pPr marL="0" marR="0" lvl="0" indent="0" algn="l" rtl="0">
              <a:spcBef>
                <a:spcPts val="0"/>
              </a:spcBef>
              <a:spcAft>
                <a:spcPts val="0"/>
              </a:spcAft>
              <a:buNone/>
            </a:pPr>
            <a:r>
              <a:rPr lang="it-IT" sz="1400" dirty="0">
                <a:solidFill>
                  <a:srgbClr val="002D56"/>
                </a:solidFill>
                <a:latin typeface="Calibri"/>
                <a:ea typeface="Calibri"/>
                <a:cs typeface="Calibri"/>
                <a:sym typeface="Calibri"/>
              </a:rPr>
              <a:t>o  ingaggio successivo per nuove proposte</a:t>
            </a:r>
            <a:endParaRPr dirty="0"/>
          </a:p>
          <a:p>
            <a:pPr marL="0" marR="0" lvl="0" indent="0" algn="l" rtl="0">
              <a:spcBef>
                <a:spcPts val="0"/>
              </a:spcBef>
              <a:spcAft>
                <a:spcPts val="0"/>
              </a:spcAft>
              <a:buNone/>
            </a:pPr>
            <a:endParaRPr sz="1400" dirty="0">
              <a:solidFill>
                <a:srgbClr val="002D56"/>
              </a:solidFill>
              <a:latin typeface="Calibri"/>
              <a:ea typeface="Calibri"/>
              <a:cs typeface="Calibri"/>
              <a:sym typeface="Calibri"/>
            </a:endParaRPr>
          </a:p>
        </p:txBody>
      </p:sp>
      <p:sp>
        <p:nvSpPr>
          <p:cNvPr id="286" name="Google Shape;286;p38"/>
          <p:cNvSpPr/>
          <p:nvPr/>
        </p:nvSpPr>
        <p:spPr>
          <a:xfrm>
            <a:off x="10183807" y="1733709"/>
            <a:ext cx="1681301" cy="3754874"/>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2D56"/>
              </a:buClr>
              <a:buSzPts val="1400"/>
              <a:buFont typeface="Arial"/>
              <a:buChar char="•"/>
            </a:pPr>
            <a:r>
              <a:rPr lang="it-IT" sz="1400" dirty="0">
                <a:solidFill>
                  <a:srgbClr val="002D56"/>
                </a:solidFill>
                <a:latin typeface="Calibri"/>
                <a:ea typeface="Calibri"/>
                <a:cs typeface="Calibri"/>
                <a:sym typeface="Calibri"/>
              </a:rPr>
              <a:t>SEO</a:t>
            </a:r>
            <a:endParaRPr dirty="0"/>
          </a:p>
          <a:p>
            <a:pPr marL="285750" marR="0" lvl="0" indent="-285750" algn="l" rtl="0">
              <a:spcBef>
                <a:spcPts val="0"/>
              </a:spcBef>
              <a:spcAft>
                <a:spcPts val="0"/>
              </a:spcAft>
              <a:buClr>
                <a:srgbClr val="002D56"/>
              </a:buClr>
              <a:buSzPts val="1400"/>
              <a:buFont typeface="Arial"/>
              <a:buChar char="•"/>
            </a:pPr>
            <a:r>
              <a:rPr lang="it-IT" sz="1400" dirty="0">
                <a:solidFill>
                  <a:srgbClr val="002D56"/>
                </a:solidFill>
                <a:latin typeface="Calibri"/>
                <a:ea typeface="Calibri"/>
                <a:cs typeface="Calibri"/>
                <a:sym typeface="Calibri"/>
              </a:rPr>
              <a:t>Social Media</a:t>
            </a:r>
            <a:endParaRPr dirty="0"/>
          </a:p>
          <a:p>
            <a:pPr marL="285750" marR="0" lvl="0" indent="-285750" algn="l" rtl="0">
              <a:spcBef>
                <a:spcPts val="0"/>
              </a:spcBef>
              <a:spcAft>
                <a:spcPts val="0"/>
              </a:spcAft>
              <a:buClr>
                <a:srgbClr val="002D56"/>
              </a:buClr>
              <a:buSzPts val="1400"/>
              <a:buFont typeface="Arial"/>
              <a:buChar char="•"/>
            </a:pPr>
            <a:r>
              <a:rPr lang="it-IT" sz="1400" dirty="0">
                <a:solidFill>
                  <a:srgbClr val="002D56"/>
                </a:solidFill>
                <a:latin typeface="Calibri"/>
                <a:ea typeface="Calibri"/>
                <a:cs typeface="Calibri"/>
                <a:sym typeface="Calibri"/>
              </a:rPr>
              <a:t>Display</a:t>
            </a:r>
            <a:endParaRPr dirty="0"/>
          </a:p>
          <a:p>
            <a:pPr marL="0" marR="0" lvl="0" indent="0" algn="l" rtl="0">
              <a:spcBef>
                <a:spcPts val="0"/>
              </a:spcBef>
              <a:spcAft>
                <a:spcPts val="0"/>
              </a:spcAft>
              <a:buNone/>
            </a:pPr>
            <a:endParaRPr sz="1400" dirty="0">
              <a:solidFill>
                <a:srgbClr val="002D56"/>
              </a:solidFill>
              <a:latin typeface="Calibri"/>
              <a:ea typeface="Calibri"/>
              <a:cs typeface="Calibri"/>
              <a:sym typeface="Calibri"/>
            </a:endParaRPr>
          </a:p>
          <a:p>
            <a:pPr marL="285750" marR="0" lvl="0" indent="-285750" algn="l" rtl="0">
              <a:spcBef>
                <a:spcPts val="0"/>
              </a:spcBef>
              <a:spcAft>
                <a:spcPts val="0"/>
              </a:spcAft>
              <a:buClr>
                <a:srgbClr val="002D56"/>
              </a:buClr>
              <a:buSzPts val="1400"/>
              <a:buFont typeface="Arial"/>
              <a:buChar char="•"/>
            </a:pPr>
            <a:r>
              <a:rPr lang="it-IT" sz="1400" dirty="0">
                <a:solidFill>
                  <a:srgbClr val="002D56"/>
                </a:solidFill>
                <a:latin typeface="Calibri"/>
                <a:ea typeface="Calibri"/>
                <a:cs typeface="Calibri"/>
                <a:sym typeface="Calibri"/>
              </a:rPr>
              <a:t>Remarketing </a:t>
            </a:r>
            <a:endParaRPr dirty="0"/>
          </a:p>
          <a:p>
            <a:pPr marL="285750" marR="0" lvl="0" indent="-285750" algn="l" rtl="0">
              <a:spcBef>
                <a:spcPts val="0"/>
              </a:spcBef>
              <a:spcAft>
                <a:spcPts val="0"/>
              </a:spcAft>
              <a:buClr>
                <a:srgbClr val="002D56"/>
              </a:buClr>
              <a:buSzPts val="1400"/>
              <a:buFont typeface="Arial"/>
              <a:buChar char="•"/>
            </a:pPr>
            <a:r>
              <a:rPr lang="it-IT" sz="1400" dirty="0">
                <a:solidFill>
                  <a:srgbClr val="002D56"/>
                </a:solidFill>
                <a:latin typeface="Calibri"/>
                <a:ea typeface="Calibri"/>
                <a:cs typeface="Calibri"/>
                <a:sym typeface="Calibri"/>
              </a:rPr>
              <a:t>SEO</a:t>
            </a:r>
            <a:endParaRPr dirty="0"/>
          </a:p>
          <a:p>
            <a:pPr marL="285750" marR="0" lvl="0" indent="-285750" algn="l" rtl="0">
              <a:spcBef>
                <a:spcPts val="0"/>
              </a:spcBef>
              <a:spcAft>
                <a:spcPts val="0"/>
              </a:spcAft>
              <a:buClr>
                <a:srgbClr val="002D56"/>
              </a:buClr>
              <a:buSzPts val="1400"/>
              <a:buFont typeface="Arial"/>
              <a:buChar char="•"/>
            </a:pPr>
            <a:r>
              <a:rPr lang="it-IT" sz="1400" dirty="0">
                <a:solidFill>
                  <a:srgbClr val="002D56"/>
                </a:solidFill>
                <a:latin typeface="Calibri"/>
                <a:ea typeface="Calibri"/>
                <a:cs typeface="Calibri"/>
                <a:sym typeface="Calibri"/>
              </a:rPr>
              <a:t>Social Media</a:t>
            </a:r>
            <a:endParaRPr sz="1400" b="1" dirty="0">
              <a:solidFill>
                <a:srgbClr val="002D56"/>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dirty="0">
              <a:solidFill>
                <a:srgbClr val="002D56"/>
              </a:solidFill>
              <a:latin typeface="Calibri"/>
              <a:ea typeface="Calibri"/>
              <a:cs typeface="Calibri"/>
              <a:sym typeface="Calibri"/>
            </a:endParaRPr>
          </a:p>
          <a:p>
            <a:pPr marL="285750" marR="0" lvl="0" indent="-285750" algn="l" rtl="0">
              <a:spcBef>
                <a:spcPts val="0"/>
              </a:spcBef>
              <a:spcAft>
                <a:spcPts val="0"/>
              </a:spcAft>
              <a:buClr>
                <a:srgbClr val="002D56"/>
              </a:buClr>
              <a:buSzPts val="1400"/>
              <a:buFont typeface="Arial"/>
              <a:buChar char="•"/>
            </a:pPr>
            <a:r>
              <a:rPr lang="it-IT" sz="1400" dirty="0">
                <a:solidFill>
                  <a:srgbClr val="002D56"/>
                </a:solidFill>
                <a:latin typeface="Calibri"/>
                <a:ea typeface="Calibri"/>
                <a:cs typeface="Calibri"/>
                <a:sym typeface="Calibri"/>
              </a:rPr>
              <a:t>SEO</a:t>
            </a:r>
            <a:endParaRPr dirty="0"/>
          </a:p>
          <a:p>
            <a:pPr marL="285750" marR="0" lvl="0" indent="-285750" algn="l" rtl="0">
              <a:spcBef>
                <a:spcPts val="0"/>
              </a:spcBef>
              <a:spcAft>
                <a:spcPts val="0"/>
              </a:spcAft>
              <a:buClr>
                <a:srgbClr val="002D56"/>
              </a:buClr>
              <a:buSzPts val="1400"/>
              <a:buFont typeface="Arial"/>
              <a:buChar char="•"/>
            </a:pPr>
            <a:r>
              <a:rPr lang="it-IT" sz="1400" dirty="0">
                <a:solidFill>
                  <a:srgbClr val="002D56"/>
                </a:solidFill>
                <a:latin typeface="Calibri"/>
                <a:ea typeface="Calibri"/>
                <a:cs typeface="Calibri"/>
                <a:sym typeface="Calibri"/>
              </a:rPr>
              <a:t>SEA   Pixel</a:t>
            </a:r>
            <a:endParaRPr dirty="0"/>
          </a:p>
          <a:p>
            <a:pPr marL="285750" marR="0" lvl="0" indent="-285750" algn="l" rtl="0">
              <a:spcBef>
                <a:spcPts val="0"/>
              </a:spcBef>
              <a:spcAft>
                <a:spcPts val="0"/>
              </a:spcAft>
              <a:buClr>
                <a:srgbClr val="002D56"/>
              </a:buClr>
              <a:buSzPts val="1400"/>
              <a:buFont typeface="Arial"/>
              <a:buChar char="•"/>
            </a:pPr>
            <a:r>
              <a:rPr lang="it-IT" sz="1400" dirty="0">
                <a:solidFill>
                  <a:srgbClr val="002D56"/>
                </a:solidFill>
                <a:latin typeface="Calibri"/>
                <a:ea typeface="Calibri"/>
                <a:cs typeface="Calibri"/>
                <a:sym typeface="Calibri"/>
              </a:rPr>
              <a:t>Social Media</a:t>
            </a:r>
            <a:endParaRPr dirty="0"/>
          </a:p>
          <a:p>
            <a:pPr marL="0" marR="0" lvl="0" indent="0" algn="l" rtl="0">
              <a:spcBef>
                <a:spcPts val="0"/>
              </a:spcBef>
              <a:spcAft>
                <a:spcPts val="0"/>
              </a:spcAft>
              <a:buNone/>
            </a:pPr>
            <a:endParaRPr sz="1400" dirty="0">
              <a:solidFill>
                <a:srgbClr val="002D56"/>
              </a:solidFill>
              <a:latin typeface="Calibri"/>
              <a:ea typeface="Calibri"/>
              <a:cs typeface="Calibri"/>
              <a:sym typeface="Calibri"/>
            </a:endParaRPr>
          </a:p>
          <a:p>
            <a:pPr marL="285750" marR="0" lvl="0" indent="-285750" algn="l" rtl="0">
              <a:spcBef>
                <a:spcPts val="0"/>
              </a:spcBef>
              <a:spcAft>
                <a:spcPts val="0"/>
              </a:spcAft>
              <a:buClr>
                <a:srgbClr val="183052"/>
              </a:buClr>
              <a:buSzPts val="1400"/>
              <a:buFont typeface="Arial"/>
              <a:buChar char="•"/>
            </a:pPr>
            <a:r>
              <a:rPr lang="it-IT" sz="1400" dirty="0">
                <a:solidFill>
                  <a:srgbClr val="183052"/>
                </a:solidFill>
                <a:latin typeface="Calibri"/>
                <a:ea typeface="Calibri"/>
                <a:cs typeface="Calibri"/>
                <a:sym typeface="Calibri"/>
              </a:rPr>
              <a:t>UX/UI</a:t>
            </a:r>
            <a:endParaRPr dirty="0"/>
          </a:p>
          <a:p>
            <a:pPr marL="285750" marR="0" lvl="0" indent="-285750" algn="l" rtl="0">
              <a:spcBef>
                <a:spcPts val="0"/>
              </a:spcBef>
              <a:spcAft>
                <a:spcPts val="0"/>
              </a:spcAft>
              <a:buClr>
                <a:srgbClr val="183052"/>
              </a:buClr>
              <a:buSzPts val="1400"/>
              <a:buFont typeface="Arial"/>
              <a:buChar char="•"/>
            </a:pPr>
            <a:r>
              <a:rPr lang="it-IT" sz="1400" dirty="0">
                <a:solidFill>
                  <a:srgbClr val="183052"/>
                </a:solidFill>
                <a:latin typeface="Calibri"/>
                <a:ea typeface="Calibri"/>
                <a:cs typeface="Calibri"/>
                <a:sym typeface="Calibri"/>
              </a:rPr>
              <a:t>Email Marketing</a:t>
            </a:r>
            <a:endParaRPr dirty="0"/>
          </a:p>
          <a:p>
            <a:pPr marL="285750" marR="0" lvl="0" indent="-285750" algn="l" rtl="0">
              <a:spcBef>
                <a:spcPts val="0"/>
              </a:spcBef>
              <a:spcAft>
                <a:spcPts val="0"/>
              </a:spcAft>
              <a:buClr>
                <a:srgbClr val="183052"/>
              </a:buClr>
              <a:buSzPts val="1400"/>
              <a:buFont typeface="Arial"/>
              <a:buChar char="•"/>
            </a:pPr>
            <a:r>
              <a:rPr lang="it-IT" sz="1400" dirty="0">
                <a:solidFill>
                  <a:srgbClr val="183052"/>
                </a:solidFill>
                <a:latin typeface="Calibri"/>
                <a:ea typeface="Calibri"/>
                <a:cs typeface="Calibri"/>
                <a:sym typeface="Calibri"/>
              </a:rPr>
              <a:t>Remarketing</a:t>
            </a:r>
            <a:endParaRPr sz="1400" dirty="0">
              <a:solidFill>
                <a:srgbClr val="183052"/>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dirty="0">
              <a:solidFill>
                <a:srgbClr val="002D56"/>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dirty="0">
              <a:solidFill>
                <a:srgbClr val="002D56"/>
              </a:solidFill>
              <a:latin typeface="Calibri"/>
              <a:ea typeface="Calibri"/>
              <a:cs typeface="Calibri"/>
              <a:sym typeface="Calibri"/>
            </a:endParaRPr>
          </a:p>
        </p:txBody>
      </p:sp>
      <p:sp>
        <p:nvSpPr>
          <p:cNvPr id="287" name="Google Shape;287;p38"/>
          <p:cNvSpPr/>
          <p:nvPr/>
        </p:nvSpPr>
        <p:spPr>
          <a:xfrm>
            <a:off x="10210306" y="1334630"/>
            <a:ext cx="165480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b="1">
                <a:solidFill>
                  <a:srgbClr val="002D56"/>
                </a:solidFill>
                <a:latin typeface="Arial"/>
                <a:ea typeface="Arial"/>
                <a:cs typeface="Arial"/>
                <a:sym typeface="Arial"/>
              </a:rPr>
              <a:t>STRUMENTI</a:t>
            </a:r>
            <a:endParaRPr/>
          </a:p>
        </p:txBody>
      </p:sp>
      <p:sp>
        <p:nvSpPr>
          <p:cNvPr id="288" name="Google Shape;288;p38"/>
          <p:cNvSpPr/>
          <p:nvPr/>
        </p:nvSpPr>
        <p:spPr>
          <a:xfrm>
            <a:off x="7049036" y="1333600"/>
            <a:ext cx="18267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b="1" dirty="0">
                <a:solidFill>
                  <a:srgbClr val="002D56"/>
                </a:solidFill>
                <a:latin typeface="Arial"/>
                <a:ea typeface="Arial"/>
                <a:cs typeface="Arial"/>
                <a:sym typeface="Arial"/>
              </a:rPr>
              <a:t>OBIETTIVO</a:t>
            </a:r>
            <a:endParaRPr dirty="0"/>
          </a:p>
        </p:txBody>
      </p:sp>
      <p:sp>
        <p:nvSpPr>
          <p:cNvPr id="289" name="Google Shape;289;p38"/>
          <p:cNvSpPr/>
          <p:nvPr/>
        </p:nvSpPr>
        <p:spPr>
          <a:xfrm>
            <a:off x="4222110" y="1170094"/>
            <a:ext cx="1955535" cy="5636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b="1" dirty="0">
                <a:solidFill>
                  <a:srgbClr val="002D56"/>
                </a:solidFill>
                <a:latin typeface="Arial"/>
                <a:ea typeface="Arial"/>
                <a:cs typeface="Arial"/>
                <a:sym typeface="Arial"/>
              </a:rPr>
              <a:t>FASE DECISIONALE</a:t>
            </a:r>
            <a:endParaRPr dirty="0"/>
          </a:p>
        </p:txBody>
      </p:sp>
      <p:cxnSp>
        <p:nvCxnSpPr>
          <p:cNvPr id="290" name="Google Shape;290;p38"/>
          <p:cNvCxnSpPr/>
          <p:nvPr/>
        </p:nvCxnSpPr>
        <p:spPr>
          <a:xfrm>
            <a:off x="916743" y="2523781"/>
            <a:ext cx="11418366" cy="0"/>
          </a:xfrm>
          <a:prstGeom prst="straightConnector1">
            <a:avLst/>
          </a:prstGeom>
          <a:noFill/>
          <a:ln w="38100" cap="flat" cmpd="sng">
            <a:solidFill>
              <a:srgbClr val="183052"/>
            </a:solidFill>
            <a:prstDash val="solid"/>
            <a:miter lim="800000"/>
            <a:headEnd type="none" w="sm" len="sm"/>
            <a:tailEnd type="none" w="sm" len="sm"/>
          </a:ln>
        </p:spPr>
      </p:cxnSp>
      <p:cxnSp>
        <p:nvCxnSpPr>
          <p:cNvPr id="291" name="Google Shape;291;p38"/>
          <p:cNvCxnSpPr/>
          <p:nvPr/>
        </p:nvCxnSpPr>
        <p:spPr>
          <a:xfrm>
            <a:off x="1573834" y="4268684"/>
            <a:ext cx="11400259" cy="0"/>
          </a:xfrm>
          <a:prstGeom prst="straightConnector1">
            <a:avLst/>
          </a:prstGeom>
          <a:noFill/>
          <a:ln w="38100" cap="flat" cmpd="sng">
            <a:solidFill>
              <a:srgbClr val="183052"/>
            </a:solidFill>
            <a:prstDash val="solid"/>
            <a:miter lim="800000"/>
            <a:headEnd type="none" w="sm" len="sm"/>
            <a:tailEnd type="none" w="sm" len="sm"/>
          </a:ln>
        </p:spPr>
      </p:cxnSp>
      <p:sp>
        <p:nvSpPr>
          <p:cNvPr id="292" name="Google Shape;292;p38"/>
          <p:cNvSpPr/>
          <p:nvPr/>
        </p:nvSpPr>
        <p:spPr>
          <a:xfrm rot="10800000">
            <a:off x="1174734" y="1549043"/>
            <a:ext cx="2601243" cy="3898843"/>
          </a:xfrm>
          <a:prstGeom prst="triangle">
            <a:avLst>
              <a:gd name="adj" fmla="val 50000"/>
            </a:avLst>
          </a:prstGeom>
          <a:solidFill>
            <a:srgbClr val="18305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38"/>
          <p:cNvSpPr/>
          <p:nvPr/>
        </p:nvSpPr>
        <p:spPr>
          <a:xfrm>
            <a:off x="2319964" y="1744722"/>
            <a:ext cx="410690" cy="31085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2800" b="1">
                <a:solidFill>
                  <a:schemeClr val="lt1"/>
                </a:solidFill>
                <a:latin typeface="Calibri"/>
                <a:ea typeface="Calibri"/>
                <a:cs typeface="Calibri"/>
                <a:sym typeface="Calibri"/>
              </a:rPr>
              <a:t>A</a:t>
            </a:r>
            <a:endParaRPr/>
          </a:p>
          <a:p>
            <a:pPr marL="0" marR="0" lvl="0" indent="0" algn="ctr" rtl="0">
              <a:spcBef>
                <a:spcPts val="0"/>
              </a:spcBef>
              <a:spcAft>
                <a:spcPts val="0"/>
              </a:spcAft>
              <a:buNone/>
            </a:pPr>
            <a:endParaRPr sz="2800" b="1">
              <a:solidFill>
                <a:schemeClr val="lt1"/>
              </a:solidFill>
              <a:latin typeface="Calibri"/>
              <a:ea typeface="Calibri"/>
              <a:cs typeface="Calibri"/>
              <a:sym typeface="Calibri"/>
            </a:endParaRPr>
          </a:p>
          <a:p>
            <a:pPr marL="0" marR="0" lvl="0" indent="0" algn="ctr" rtl="0">
              <a:spcBef>
                <a:spcPts val="0"/>
              </a:spcBef>
              <a:spcAft>
                <a:spcPts val="0"/>
              </a:spcAft>
              <a:buNone/>
            </a:pPr>
            <a:r>
              <a:rPr lang="it-IT" sz="2800" b="1">
                <a:solidFill>
                  <a:schemeClr val="lt1"/>
                </a:solidFill>
                <a:latin typeface="Calibri"/>
                <a:ea typeface="Calibri"/>
                <a:cs typeface="Calibri"/>
                <a:sym typeface="Calibri"/>
              </a:rPr>
              <a:t>I</a:t>
            </a:r>
            <a:endParaRPr/>
          </a:p>
          <a:p>
            <a:pPr marL="0" marR="0" lvl="0" indent="0" algn="ctr" rtl="0">
              <a:spcBef>
                <a:spcPts val="0"/>
              </a:spcBef>
              <a:spcAft>
                <a:spcPts val="0"/>
              </a:spcAft>
              <a:buNone/>
            </a:pPr>
            <a:endParaRPr sz="2800" b="1">
              <a:solidFill>
                <a:schemeClr val="lt1"/>
              </a:solidFill>
              <a:latin typeface="Calibri"/>
              <a:ea typeface="Calibri"/>
              <a:cs typeface="Calibri"/>
              <a:sym typeface="Calibri"/>
            </a:endParaRPr>
          </a:p>
          <a:p>
            <a:pPr marL="0" marR="0" lvl="0" indent="0" algn="ctr" rtl="0">
              <a:spcBef>
                <a:spcPts val="0"/>
              </a:spcBef>
              <a:spcAft>
                <a:spcPts val="0"/>
              </a:spcAft>
              <a:buNone/>
            </a:pPr>
            <a:r>
              <a:rPr lang="it-IT" sz="2800" b="1">
                <a:solidFill>
                  <a:schemeClr val="lt1"/>
                </a:solidFill>
                <a:latin typeface="Calibri"/>
                <a:ea typeface="Calibri"/>
                <a:cs typeface="Calibri"/>
                <a:sym typeface="Calibri"/>
              </a:rPr>
              <a:t>D</a:t>
            </a:r>
            <a:endParaRPr/>
          </a:p>
          <a:p>
            <a:pPr marL="0" marR="0" lvl="0" indent="0" algn="ctr" rtl="0">
              <a:spcBef>
                <a:spcPts val="0"/>
              </a:spcBef>
              <a:spcAft>
                <a:spcPts val="0"/>
              </a:spcAft>
              <a:buNone/>
            </a:pPr>
            <a:endParaRPr sz="2800" b="1">
              <a:solidFill>
                <a:schemeClr val="lt1"/>
              </a:solidFill>
              <a:latin typeface="Calibri"/>
              <a:ea typeface="Calibri"/>
              <a:cs typeface="Calibri"/>
              <a:sym typeface="Calibri"/>
            </a:endParaRPr>
          </a:p>
          <a:p>
            <a:pPr marL="0" marR="0" lvl="0" indent="0" algn="ctr" rtl="0">
              <a:spcBef>
                <a:spcPts val="0"/>
              </a:spcBef>
              <a:spcAft>
                <a:spcPts val="0"/>
              </a:spcAft>
              <a:buNone/>
            </a:pPr>
            <a:r>
              <a:rPr lang="it-IT" sz="2800" b="1">
                <a:solidFill>
                  <a:schemeClr val="lt1"/>
                </a:solidFill>
                <a:latin typeface="Calibri"/>
                <a:ea typeface="Calibri"/>
                <a:cs typeface="Calibri"/>
                <a:sym typeface="Calibri"/>
              </a:rPr>
              <a:t>A</a:t>
            </a:r>
            <a:endParaRPr sz="2800">
              <a:solidFill>
                <a:schemeClr val="dk1"/>
              </a:solidFill>
              <a:latin typeface="Calibri"/>
              <a:ea typeface="Calibri"/>
              <a:cs typeface="Calibri"/>
              <a:sym typeface="Calibri"/>
            </a:endParaRPr>
          </a:p>
        </p:txBody>
      </p:sp>
      <p:cxnSp>
        <p:nvCxnSpPr>
          <p:cNvPr id="294" name="Google Shape;294;p38"/>
          <p:cNvCxnSpPr>
            <a:cxnSpLocks/>
          </p:cNvCxnSpPr>
          <p:nvPr/>
        </p:nvCxnSpPr>
        <p:spPr>
          <a:xfrm>
            <a:off x="950958" y="3449084"/>
            <a:ext cx="10914150" cy="0"/>
          </a:xfrm>
          <a:prstGeom prst="straightConnector1">
            <a:avLst/>
          </a:prstGeom>
          <a:noFill/>
          <a:ln w="38100" cap="flat" cmpd="sng">
            <a:solidFill>
              <a:srgbClr val="183052"/>
            </a:solidFill>
            <a:prstDash val="solid"/>
            <a:miter lim="800000"/>
            <a:headEnd type="none" w="sm" len="sm"/>
            <a:tailEnd type="none" w="sm" len="sm"/>
          </a:ln>
        </p:spPr>
      </p:cxnSp>
      <p:cxnSp>
        <p:nvCxnSpPr>
          <p:cNvPr id="295" name="Google Shape;295;p38"/>
          <p:cNvCxnSpPr/>
          <p:nvPr/>
        </p:nvCxnSpPr>
        <p:spPr>
          <a:xfrm>
            <a:off x="1889451" y="3449493"/>
            <a:ext cx="1290875" cy="0"/>
          </a:xfrm>
          <a:prstGeom prst="straightConnector1">
            <a:avLst/>
          </a:prstGeom>
          <a:noFill/>
          <a:ln w="38100" cap="flat" cmpd="sng">
            <a:solidFill>
              <a:srgbClr val="FFFFFF"/>
            </a:solidFill>
            <a:prstDash val="solid"/>
            <a:miter lim="800000"/>
            <a:headEnd type="none" w="sm" len="sm"/>
            <a:tailEnd type="none" w="sm" len="sm"/>
          </a:ln>
        </p:spPr>
      </p:cxnSp>
      <p:cxnSp>
        <p:nvCxnSpPr>
          <p:cNvPr id="296" name="Google Shape;296;p38"/>
          <p:cNvCxnSpPr/>
          <p:nvPr/>
        </p:nvCxnSpPr>
        <p:spPr>
          <a:xfrm>
            <a:off x="2129986" y="4278636"/>
            <a:ext cx="776137" cy="0"/>
          </a:xfrm>
          <a:prstGeom prst="straightConnector1">
            <a:avLst/>
          </a:prstGeom>
          <a:noFill/>
          <a:ln w="38100" cap="flat" cmpd="sng">
            <a:solidFill>
              <a:srgbClr val="FFFFFF"/>
            </a:solidFill>
            <a:prstDash val="solid"/>
            <a:miter lim="800000"/>
            <a:headEnd type="none" w="sm" len="sm"/>
            <a:tailEnd type="none" w="sm" len="sm"/>
          </a:ln>
        </p:spPr>
      </p:cxnSp>
      <p:cxnSp>
        <p:nvCxnSpPr>
          <p:cNvPr id="297" name="Google Shape;297;p38"/>
          <p:cNvCxnSpPr/>
          <p:nvPr/>
        </p:nvCxnSpPr>
        <p:spPr>
          <a:xfrm>
            <a:off x="1577725" y="2523781"/>
            <a:ext cx="1909398" cy="0"/>
          </a:xfrm>
          <a:prstGeom prst="straightConnector1">
            <a:avLst/>
          </a:prstGeom>
          <a:noFill/>
          <a:ln w="38100" cap="flat" cmpd="sng">
            <a:solidFill>
              <a:srgbClr val="FFFFFF"/>
            </a:solidFill>
            <a:prstDash val="solid"/>
            <a:miter lim="800000"/>
            <a:headEnd type="none" w="sm" len="sm"/>
            <a:tailEnd type="none" w="sm" len="sm"/>
          </a:ln>
        </p:spPr>
      </p:cxnSp>
      <p:sp>
        <p:nvSpPr>
          <p:cNvPr id="299" name="Google Shape;299;p38"/>
          <p:cNvSpPr txBox="1"/>
          <p:nvPr/>
        </p:nvSpPr>
        <p:spPr>
          <a:xfrm>
            <a:off x="10786555" y="3449493"/>
            <a:ext cx="1629506"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D56"/>
              </a:buClr>
              <a:buSzPts val="1400"/>
              <a:buFont typeface="Arial"/>
              <a:buChar char="•"/>
            </a:pPr>
            <a:r>
              <a:rPr lang="it-IT" sz="1400">
                <a:solidFill>
                  <a:srgbClr val="002D56"/>
                </a:solidFill>
                <a:latin typeface="Calibri"/>
                <a:ea typeface="Calibri"/>
                <a:cs typeface="Calibri"/>
                <a:sym typeface="Calibri"/>
              </a:rPr>
              <a:t>Remarketing</a:t>
            </a:r>
            <a:endParaRPr sz="14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xmlns="" id="{019BDD86-1EE1-4CB5-ACAD-4C2A1632FED1}"/>
              </a:ext>
            </a:extLst>
          </p:cNvPr>
          <p:cNvPicPr>
            <a:picLocks noChangeAspect="1"/>
          </p:cNvPicPr>
          <p:nvPr/>
        </p:nvPicPr>
        <p:blipFill>
          <a:blip r:embed="rId3"/>
          <a:stretch>
            <a:fillRect/>
          </a:stretch>
        </p:blipFill>
        <p:spPr>
          <a:xfrm>
            <a:off x="154744" y="135897"/>
            <a:ext cx="1523998" cy="496584"/>
          </a:xfrm>
          <a:prstGeom prst="rect">
            <a:avLst/>
          </a:prstGeom>
        </p:spPr>
      </p:pic>
      <p:pic>
        <p:nvPicPr>
          <p:cNvPr id="22" name="Picture 21">
            <a:extLst>
              <a:ext uri="{FF2B5EF4-FFF2-40B4-BE49-F238E27FC236}">
                <a16:creationId xmlns:a16="http://schemas.microsoft.com/office/drawing/2014/main" xmlns="" id="{1CD9A2C3-D0CD-4E63-8E0D-ABD0A9243426}"/>
              </a:ext>
            </a:extLst>
          </p:cNvPr>
          <p:cNvPicPr>
            <a:picLocks noChangeAspect="1"/>
          </p:cNvPicPr>
          <p:nvPr/>
        </p:nvPicPr>
        <p:blipFill>
          <a:blip r:embed="rId4"/>
          <a:stretch>
            <a:fillRect/>
          </a:stretch>
        </p:blipFill>
        <p:spPr>
          <a:xfrm>
            <a:off x="10594330" y="94907"/>
            <a:ext cx="1442926" cy="5785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1524000" y="321973"/>
            <a:ext cx="9144000" cy="10303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a:t>La Comunicazione Aziendale</a:t>
            </a:r>
            <a:endParaRPr/>
          </a:p>
        </p:txBody>
      </p:sp>
      <p:sp>
        <p:nvSpPr>
          <p:cNvPr id="93" name="Google Shape;93;p14"/>
          <p:cNvSpPr txBox="1">
            <a:spLocks noGrp="1"/>
          </p:cNvSpPr>
          <p:nvPr>
            <p:ph type="subTitle" idx="1"/>
          </p:nvPr>
        </p:nvSpPr>
        <p:spPr>
          <a:xfrm>
            <a:off x="1524000" y="1352284"/>
            <a:ext cx="9144000" cy="4356278"/>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it-IT" sz="3500" dirty="0">
                <a:latin typeface="+mn-lt"/>
              </a:rPr>
              <a:t>LO SCENARIO E’ CAMBIATO</a:t>
            </a:r>
          </a:p>
          <a:p>
            <a:pPr marL="0" lvl="0" indent="0" algn="ctr" rtl="0">
              <a:lnSpc>
                <a:spcPct val="90000"/>
              </a:lnSpc>
              <a:spcBef>
                <a:spcPts val="0"/>
              </a:spcBef>
              <a:spcAft>
                <a:spcPts val="0"/>
              </a:spcAft>
              <a:buClr>
                <a:schemeClr val="dk1"/>
              </a:buClr>
              <a:buSzPct val="100000"/>
              <a:buNone/>
            </a:pPr>
            <a:endParaRPr dirty="0">
              <a:latin typeface="+mn-lt"/>
            </a:endParaRPr>
          </a:p>
          <a:p>
            <a:pPr marL="342900" lvl="0" indent="-342900" algn="l" rtl="0">
              <a:lnSpc>
                <a:spcPct val="90000"/>
              </a:lnSpc>
              <a:spcBef>
                <a:spcPts val="1000"/>
              </a:spcBef>
              <a:spcAft>
                <a:spcPts val="0"/>
              </a:spcAft>
              <a:buClr>
                <a:schemeClr val="dk1"/>
              </a:buClr>
              <a:buSzPct val="100000"/>
              <a:buFont typeface="Noto Sans Symbols"/>
              <a:buChar char="⮚"/>
            </a:pPr>
            <a:r>
              <a:rPr lang="it-IT" dirty="0">
                <a:latin typeface="+mn-lt"/>
              </a:rPr>
              <a:t>LA COMUNICAZIONE E’ DIVENTATA ORIZZONTALE «da molti a molti» </a:t>
            </a:r>
            <a:endParaRPr dirty="0">
              <a:latin typeface="+mn-lt"/>
            </a:endParaRPr>
          </a:p>
          <a:p>
            <a:pPr marL="342900" lvl="0" indent="-342900" algn="l" rtl="0">
              <a:lnSpc>
                <a:spcPct val="90000"/>
              </a:lnSpc>
              <a:spcBef>
                <a:spcPts val="1000"/>
              </a:spcBef>
              <a:spcAft>
                <a:spcPts val="0"/>
              </a:spcAft>
              <a:buClr>
                <a:schemeClr val="dk1"/>
              </a:buClr>
              <a:buSzPct val="100000"/>
              <a:buFont typeface="Noto Sans Symbols"/>
              <a:buChar char="⮚"/>
            </a:pPr>
            <a:r>
              <a:rPr lang="it-IT" dirty="0">
                <a:latin typeface="+mn-lt"/>
              </a:rPr>
              <a:t>LA COMUNICAZIONE D’IMPRESA E’ </a:t>
            </a:r>
            <a:r>
              <a:rPr lang="it-IT" sz="2800" b="1" dirty="0">
                <a:latin typeface="+mn-lt"/>
              </a:rPr>
              <a:t>CREARE RELAZIONI </a:t>
            </a:r>
            <a:r>
              <a:rPr lang="it-IT" dirty="0">
                <a:latin typeface="+mn-lt"/>
              </a:rPr>
              <a:t>CON IL PROPRIO PUBBLICO</a:t>
            </a:r>
            <a:endParaRPr dirty="0">
              <a:latin typeface="+mn-lt"/>
            </a:endParaRPr>
          </a:p>
          <a:p>
            <a:pPr marL="0" lvl="0" indent="0" algn="ctr" rtl="0">
              <a:lnSpc>
                <a:spcPct val="90000"/>
              </a:lnSpc>
              <a:spcBef>
                <a:spcPts val="1000"/>
              </a:spcBef>
              <a:spcAft>
                <a:spcPts val="0"/>
              </a:spcAft>
              <a:buClr>
                <a:schemeClr val="dk1"/>
              </a:buClr>
              <a:buSzPct val="100000"/>
              <a:buNone/>
            </a:pPr>
            <a:r>
              <a:rPr lang="it-IT" dirty="0">
                <a:latin typeface="+mn-lt"/>
              </a:rPr>
              <a:t>↓</a:t>
            </a:r>
            <a:endParaRPr dirty="0">
              <a:latin typeface="+mn-lt"/>
            </a:endParaRPr>
          </a:p>
          <a:p>
            <a:pPr marL="0" lvl="0" indent="0" algn="ctr" rtl="0">
              <a:lnSpc>
                <a:spcPct val="90000"/>
              </a:lnSpc>
              <a:spcBef>
                <a:spcPts val="1000"/>
              </a:spcBef>
              <a:spcAft>
                <a:spcPts val="0"/>
              </a:spcAft>
              <a:buClr>
                <a:srgbClr val="FF0000"/>
              </a:buClr>
              <a:buSzPct val="100000"/>
              <a:buNone/>
            </a:pPr>
            <a:r>
              <a:rPr lang="it-IT" sz="4000" dirty="0">
                <a:solidFill>
                  <a:srgbClr val="FF0000"/>
                </a:solidFill>
                <a:latin typeface="+mn-lt"/>
              </a:rPr>
              <a:t>RIVOLUZIONE</a:t>
            </a:r>
            <a:endParaRPr dirty="0">
              <a:latin typeface="+mn-lt"/>
            </a:endParaRPr>
          </a:p>
          <a:p>
            <a:pPr marL="0" lvl="0" indent="0" algn="ctr" rtl="0">
              <a:lnSpc>
                <a:spcPct val="90000"/>
              </a:lnSpc>
              <a:spcBef>
                <a:spcPts val="1000"/>
              </a:spcBef>
              <a:spcAft>
                <a:spcPts val="0"/>
              </a:spcAft>
              <a:buClr>
                <a:schemeClr val="dk1"/>
              </a:buClr>
              <a:buSzPct val="100000"/>
              <a:buNone/>
            </a:pPr>
            <a:r>
              <a:rPr lang="it-IT" dirty="0">
                <a:latin typeface="+mn-lt"/>
              </a:rPr>
              <a:t>↓</a:t>
            </a:r>
            <a:endParaRPr dirty="0">
              <a:latin typeface="+mn-lt"/>
            </a:endParaRPr>
          </a:p>
          <a:p>
            <a:pPr marL="0" lvl="0" indent="0" algn="ctr" rtl="0">
              <a:lnSpc>
                <a:spcPct val="90000"/>
              </a:lnSpc>
              <a:spcBef>
                <a:spcPts val="1000"/>
              </a:spcBef>
              <a:spcAft>
                <a:spcPts val="0"/>
              </a:spcAft>
              <a:buClr>
                <a:schemeClr val="dk1"/>
              </a:buClr>
              <a:buSzPct val="100000"/>
              <a:buNone/>
            </a:pPr>
            <a:r>
              <a:rPr lang="it-IT" dirty="0">
                <a:latin typeface="+mn-lt"/>
              </a:rPr>
              <a:t>COSI’ COME L’UTENTE</a:t>
            </a:r>
            <a:endParaRPr i="1" dirty="0">
              <a:latin typeface="+mn-lt"/>
            </a:endParaRPr>
          </a:p>
          <a:p>
            <a:pPr marL="0" lvl="0" indent="0" algn="ctr" rtl="0">
              <a:lnSpc>
                <a:spcPct val="90000"/>
              </a:lnSpc>
              <a:spcBef>
                <a:spcPts val="1000"/>
              </a:spcBef>
              <a:spcAft>
                <a:spcPts val="0"/>
              </a:spcAft>
              <a:buClr>
                <a:schemeClr val="dk1"/>
              </a:buClr>
              <a:buSzPct val="100000"/>
              <a:buNone/>
            </a:pPr>
            <a:r>
              <a:rPr lang="it-IT" dirty="0">
                <a:latin typeface="+mn-lt"/>
              </a:rPr>
              <a:t>E’ DIVENTATO UN </a:t>
            </a:r>
            <a:endParaRPr dirty="0">
              <a:latin typeface="+mn-lt"/>
            </a:endParaRPr>
          </a:p>
          <a:p>
            <a:pPr marL="0" lvl="0" indent="0" algn="ctr" rtl="0">
              <a:lnSpc>
                <a:spcPct val="90000"/>
              </a:lnSpc>
              <a:spcBef>
                <a:spcPts val="1000"/>
              </a:spcBef>
              <a:spcAft>
                <a:spcPts val="0"/>
              </a:spcAft>
              <a:buClr>
                <a:schemeClr val="dk1"/>
              </a:buClr>
              <a:buSzPct val="100000"/>
              <a:buNone/>
            </a:pPr>
            <a:r>
              <a:rPr lang="it-IT" sz="3200" dirty="0">
                <a:latin typeface="+mn-lt"/>
              </a:rPr>
              <a:t>SOGGETTO SOCIALE ATTIVO </a:t>
            </a:r>
            <a:endParaRPr dirty="0">
              <a:latin typeface="+mn-lt"/>
            </a:endParaRPr>
          </a:p>
          <a:p>
            <a:pPr marL="0" lvl="0" indent="0" algn="ctr" rtl="0">
              <a:lnSpc>
                <a:spcPct val="90000"/>
              </a:lnSpc>
              <a:spcBef>
                <a:spcPts val="1000"/>
              </a:spcBef>
              <a:spcAft>
                <a:spcPts val="0"/>
              </a:spcAft>
              <a:buClr>
                <a:schemeClr val="dk1"/>
              </a:buClr>
              <a:buSzPct val="100000"/>
              <a:buNone/>
            </a:pPr>
            <a:endParaRPr dirty="0"/>
          </a:p>
        </p:txBody>
      </p:sp>
      <p:pic>
        <p:nvPicPr>
          <p:cNvPr id="94" name="Google Shape;94;p14"/>
          <p:cNvPicPr preferRelativeResize="0"/>
          <p:nvPr/>
        </p:nvPicPr>
        <p:blipFill rotWithShape="1">
          <a:blip r:embed="rId3">
            <a:alphaModFix/>
          </a:blip>
          <a:srcRect/>
          <a:stretch/>
        </p:blipFill>
        <p:spPr>
          <a:xfrm rot="10800000" flipH="1">
            <a:off x="0" y="0"/>
            <a:ext cx="1524000" cy="1524000"/>
          </a:xfrm>
          <a:prstGeom prst="rect">
            <a:avLst/>
          </a:prstGeom>
          <a:noFill/>
          <a:ln>
            <a:noFill/>
          </a:ln>
        </p:spPr>
      </p:pic>
      <p:sp>
        <p:nvSpPr>
          <p:cNvPr id="95" name="Google Shape;95;p14"/>
          <p:cNvSpPr txBox="1"/>
          <p:nvPr/>
        </p:nvSpPr>
        <p:spPr>
          <a:xfrm>
            <a:off x="1524000" y="5894638"/>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a:solidFill>
                  <a:schemeClr val="dk1"/>
                </a:solidFill>
                <a:latin typeface="Calibri"/>
                <a:ea typeface="Calibri"/>
                <a:cs typeface="Calibri"/>
                <a:sym typeface="Calibri"/>
              </a:rPr>
              <a:t>Corso di Comunicazione Aziendale e Social Media Marketing, Torino </a:t>
            </a:r>
            <a:endParaRPr sz="1900" b="1" i="1"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1524000" y="321973"/>
            <a:ext cx="9144000" cy="10303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a:t>La Comunicazione Aziendale</a:t>
            </a:r>
            <a:endParaRPr/>
          </a:p>
        </p:txBody>
      </p:sp>
      <p:sp>
        <p:nvSpPr>
          <p:cNvPr id="101" name="Google Shape;101;p15"/>
          <p:cNvSpPr txBox="1">
            <a:spLocks noGrp="1"/>
          </p:cNvSpPr>
          <p:nvPr>
            <p:ph type="subTitle" idx="1"/>
          </p:nvPr>
        </p:nvSpPr>
        <p:spPr>
          <a:xfrm>
            <a:off x="1524000" y="1352284"/>
            <a:ext cx="9144000" cy="435627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it-IT" sz="3200" dirty="0">
                <a:latin typeface="+mn-lt"/>
              </a:rPr>
              <a:t>IL MARKETING E’ CAMBIATO </a:t>
            </a:r>
            <a:endParaRPr sz="3200"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a:t>
            </a:r>
            <a:endParaRPr dirty="0">
              <a:latin typeface="+mn-lt"/>
            </a:endParaRPr>
          </a:p>
          <a:p>
            <a:pPr marL="0" lvl="0" indent="0" algn="ctr" rtl="0">
              <a:lnSpc>
                <a:spcPct val="90000"/>
              </a:lnSpc>
              <a:spcBef>
                <a:spcPts val="1000"/>
              </a:spcBef>
              <a:spcAft>
                <a:spcPts val="0"/>
              </a:spcAft>
              <a:buClr>
                <a:schemeClr val="dk1"/>
              </a:buClr>
              <a:buSzPts val="3200"/>
              <a:buNone/>
            </a:pPr>
            <a:r>
              <a:rPr lang="it-IT" sz="3200" dirty="0">
                <a:latin typeface="+mn-lt"/>
              </a:rPr>
              <a:t>IL </a:t>
            </a:r>
            <a:r>
              <a:rPr lang="it-IT" sz="3200" dirty="0">
                <a:solidFill>
                  <a:srgbClr val="FF0000"/>
                </a:solidFill>
                <a:latin typeface="+mn-lt"/>
              </a:rPr>
              <a:t>MARKETING</a:t>
            </a:r>
            <a:r>
              <a:rPr lang="it-IT" sz="3200" dirty="0">
                <a:latin typeface="+mn-lt"/>
              </a:rPr>
              <a:t> E’ DIVENTANTO </a:t>
            </a:r>
            <a:r>
              <a:rPr lang="it-IT" sz="3200" dirty="0">
                <a:solidFill>
                  <a:srgbClr val="00B050"/>
                </a:solidFill>
                <a:latin typeface="+mn-lt"/>
              </a:rPr>
              <a:t>SOCIETING </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L’IMPRESA E’ UN ATTORE SOCIALE IN UN CONTESTO SOCIALE</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Tutti i soggetti sociali possono agire sul mercato e portare COMPETENZE!!!</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Il CONSUMATORE-CLIENTE diventa partner nel processo di creazione del valore dell’impresa &gt; MARKETING 4.0 o TRIBALE (Kotler)</a:t>
            </a:r>
            <a:endParaRPr dirty="0">
              <a:latin typeface="+mn-lt"/>
            </a:endParaRPr>
          </a:p>
        </p:txBody>
      </p:sp>
      <p:pic>
        <p:nvPicPr>
          <p:cNvPr id="102" name="Google Shape;102;p15"/>
          <p:cNvPicPr preferRelativeResize="0"/>
          <p:nvPr/>
        </p:nvPicPr>
        <p:blipFill rotWithShape="1">
          <a:blip r:embed="rId3">
            <a:alphaModFix/>
          </a:blip>
          <a:srcRect/>
          <a:stretch/>
        </p:blipFill>
        <p:spPr>
          <a:xfrm rot="10800000" flipH="1">
            <a:off x="0" y="0"/>
            <a:ext cx="1524000" cy="1524000"/>
          </a:xfrm>
          <a:prstGeom prst="rect">
            <a:avLst/>
          </a:prstGeom>
          <a:noFill/>
          <a:ln>
            <a:noFill/>
          </a:ln>
        </p:spPr>
      </p:pic>
      <p:sp>
        <p:nvSpPr>
          <p:cNvPr id="103" name="Google Shape;103;p15"/>
          <p:cNvSpPr txBox="1"/>
          <p:nvPr/>
        </p:nvSpPr>
        <p:spPr>
          <a:xfrm>
            <a:off x="1524000" y="5894638"/>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a:solidFill>
                  <a:schemeClr val="dk1"/>
                </a:solidFill>
                <a:latin typeface="Calibri"/>
                <a:ea typeface="Calibri"/>
                <a:cs typeface="Calibri"/>
                <a:sym typeface="Calibri"/>
              </a:rPr>
              <a:t>Corso di Comunicazione Aziendale e Social Media Marketing, Torino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ctrTitle"/>
          </p:nvPr>
        </p:nvSpPr>
        <p:spPr>
          <a:xfrm>
            <a:off x="1524000" y="321973"/>
            <a:ext cx="9144000" cy="10303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a:t>La Comunicazione Aziendale</a:t>
            </a:r>
            <a:endParaRPr/>
          </a:p>
        </p:txBody>
      </p:sp>
      <p:sp>
        <p:nvSpPr>
          <p:cNvPr id="109" name="Google Shape;109;p16"/>
          <p:cNvSpPr txBox="1">
            <a:spLocks noGrp="1"/>
          </p:cNvSpPr>
          <p:nvPr>
            <p:ph type="subTitle" idx="1"/>
          </p:nvPr>
        </p:nvSpPr>
        <p:spPr>
          <a:xfrm>
            <a:off x="1524000" y="1352284"/>
            <a:ext cx="9144000" cy="435627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lang="it-IT" dirty="0"/>
          </a:p>
          <a:p>
            <a:pPr marL="0" lvl="0" indent="0" algn="ctr" rtl="0">
              <a:lnSpc>
                <a:spcPct val="90000"/>
              </a:lnSpc>
              <a:spcBef>
                <a:spcPts val="0"/>
              </a:spcBef>
              <a:spcAft>
                <a:spcPts val="0"/>
              </a:spcAft>
              <a:buClr>
                <a:schemeClr val="dk1"/>
              </a:buClr>
              <a:buSzPts val="2400"/>
              <a:buNone/>
            </a:pPr>
            <a:endParaRPr lang="it-IT" dirty="0"/>
          </a:p>
          <a:p>
            <a:pPr marL="0" lvl="0" indent="0" algn="ctr" rtl="0">
              <a:lnSpc>
                <a:spcPct val="90000"/>
              </a:lnSpc>
              <a:spcBef>
                <a:spcPts val="0"/>
              </a:spcBef>
              <a:spcAft>
                <a:spcPts val="0"/>
              </a:spcAft>
              <a:buClr>
                <a:schemeClr val="dk1"/>
              </a:buClr>
              <a:buSzPts val="2400"/>
              <a:buNone/>
            </a:pPr>
            <a:r>
              <a:rPr lang="it-IT" dirty="0">
                <a:latin typeface="+mn-lt"/>
              </a:rPr>
              <a:t>Le ESIGENZE e le SPERANZE dei consumatori devono essere prese in CONSIDERAZIONE </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a:t>
            </a:r>
            <a:endParaRPr dirty="0">
              <a:latin typeface="+mn-lt"/>
            </a:endParaRPr>
          </a:p>
          <a:p>
            <a:pPr marL="0" lvl="0" indent="0" algn="ctr" rtl="0">
              <a:lnSpc>
                <a:spcPct val="90000"/>
              </a:lnSpc>
              <a:spcBef>
                <a:spcPts val="1000"/>
              </a:spcBef>
              <a:spcAft>
                <a:spcPts val="0"/>
              </a:spcAft>
              <a:buClr>
                <a:srgbClr val="FF0000"/>
              </a:buClr>
              <a:buSzPts val="2400"/>
              <a:buNone/>
            </a:pPr>
            <a:r>
              <a:rPr lang="it-IT" dirty="0">
                <a:solidFill>
                  <a:srgbClr val="FF0000"/>
                </a:solidFill>
                <a:latin typeface="+mn-lt"/>
              </a:rPr>
              <a:t>COMUNICAZIONE e MARKETING si fanno PORTATORI DI VALORI </a:t>
            </a:r>
            <a:endParaRPr dirty="0">
              <a:latin typeface="+mn-lt"/>
            </a:endParaRPr>
          </a:p>
          <a:p>
            <a:pPr marL="0" lvl="0" indent="0" algn="ctr" rtl="0">
              <a:lnSpc>
                <a:spcPct val="90000"/>
              </a:lnSpc>
              <a:spcBef>
                <a:spcPts val="1000"/>
              </a:spcBef>
              <a:spcAft>
                <a:spcPts val="0"/>
              </a:spcAft>
              <a:buClr>
                <a:srgbClr val="FF0000"/>
              </a:buClr>
              <a:buSzPts val="2400"/>
              <a:buNone/>
            </a:pPr>
            <a:r>
              <a:rPr lang="it-IT" dirty="0">
                <a:solidFill>
                  <a:srgbClr val="FF0000"/>
                </a:solidFill>
                <a:latin typeface="+mn-lt"/>
              </a:rPr>
              <a:t>↓</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Non si può vendere a tutti i costi, ma </a:t>
            </a:r>
            <a:r>
              <a:rPr lang="it-IT" b="1" dirty="0">
                <a:latin typeface="+mn-lt"/>
              </a:rPr>
              <a:t>«rendere il mondo un posto migliore in cui vivere»</a:t>
            </a:r>
            <a:endParaRPr dirty="0">
              <a:latin typeface="+mn-lt"/>
            </a:endParaRPr>
          </a:p>
          <a:p>
            <a:pPr marL="0" lvl="0" indent="0" algn="ctr" rtl="0">
              <a:lnSpc>
                <a:spcPct val="90000"/>
              </a:lnSpc>
              <a:spcBef>
                <a:spcPts val="1000"/>
              </a:spcBef>
              <a:spcAft>
                <a:spcPts val="0"/>
              </a:spcAft>
              <a:buClr>
                <a:schemeClr val="dk1"/>
              </a:buClr>
              <a:buSzPts val="2400"/>
              <a:buNone/>
            </a:pPr>
            <a:endParaRPr dirty="0"/>
          </a:p>
        </p:txBody>
      </p:sp>
      <p:pic>
        <p:nvPicPr>
          <p:cNvPr id="110" name="Google Shape;110;p16"/>
          <p:cNvPicPr preferRelativeResize="0"/>
          <p:nvPr/>
        </p:nvPicPr>
        <p:blipFill rotWithShape="1">
          <a:blip r:embed="rId3">
            <a:alphaModFix/>
          </a:blip>
          <a:srcRect/>
          <a:stretch/>
        </p:blipFill>
        <p:spPr>
          <a:xfrm rot="10800000" flipH="1">
            <a:off x="0" y="0"/>
            <a:ext cx="1524000" cy="1524000"/>
          </a:xfrm>
          <a:prstGeom prst="rect">
            <a:avLst/>
          </a:prstGeom>
          <a:noFill/>
          <a:ln>
            <a:noFill/>
          </a:ln>
        </p:spPr>
      </p:pic>
      <p:sp>
        <p:nvSpPr>
          <p:cNvPr id="111" name="Google Shape;111;p16"/>
          <p:cNvSpPr txBox="1"/>
          <p:nvPr/>
        </p:nvSpPr>
        <p:spPr>
          <a:xfrm>
            <a:off x="1524000" y="5894638"/>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a:solidFill>
                  <a:schemeClr val="dk1"/>
                </a:solidFill>
                <a:latin typeface="Calibri"/>
                <a:ea typeface="Calibri"/>
                <a:cs typeface="Calibri"/>
                <a:sym typeface="Calibri"/>
              </a:rPr>
              <a:t>Corso di Comunicazione Aziendale e Social Media Marketing, Torino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1524000" y="321973"/>
            <a:ext cx="9144000" cy="10303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a:t>La Comunicazione Aziendale</a:t>
            </a:r>
            <a:endParaRPr/>
          </a:p>
        </p:txBody>
      </p:sp>
      <p:sp>
        <p:nvSpPr>
          <p:cNvPr id="117" name="Google Shape;117;p17"/>
          <p:cNvSpPr txBox="1">
            <a:spLocks noGrp="1"/>
          </p:cNvSpPr>
          <p:nvPr>
            <p:ph type="subTitle" idx="1"/>
          </p:nvPr>
        </p:nvSpPr>
        <p:spPr>
          <a:xfrm>
            <a:off x="1524000" y="1352284"/>
            <a:ext cx="9144000" cy="435627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it-IT" dirty="0">
                <a:latin typeface="+mn-lt"/>
              </a:rPr>
              <a:t>IL WEB QUINDI </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E’ DIVENTATO WEB – TRIBE</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Cioè «</a:t>
            </a:r>
            <a:r>
              <a:rPr lang="it-IT" sz="2800" b="1" dirty="0">
                <a:latin typeface="+mn-lt"/>
              </a:rPr>
              <a:t>AGGREGATI </a:t>
            </a:r>
            <a:r>
              <a:rPr lang="it-IT" sz="2800" dirty="0">
                <a:latin typeface="+mn-lt"/>
              </a:rPr>
              <a:t>eterogenei che stabiliscono </a:t>
            </a:r>
            <a:endParaRPr dirty="0">
              <a:latin typeface="+mn-lt"/>
            </a:endParaRPr>
          </a:p>
          <a:p>
            <a:pPr marL="0" lvl="0" indent="0" algn="ctr" rtl="0">
              <a:lnSpc>
                <a:spcPct val="90000"/>
              </a:lnSpc>
              <a:spcBef>
                <a:spcPts val="1000"/>
              </a:spcBef>
              <a:spcAft>
                <a:spcPts val="0"/>
              </a:spcAft>
              <a:buClr>
                <a:schemeClr val="dk1"/>
              </a:buClr>
              <a:buSzPts val="2800"/>
              <a:buNone/>
            </a:pPr>
            <a:r>
              <a:rPr lang="it-IT" sz="2800" b="1" dirty="0">
                <a:latin typeface="+mn-lt"/>
              </a:rPr>
              <a:t>LEGAMI</a:t>
            </a:r>
            <a:r>
              <a:rPr lang="it-IT" sz="2800" dirty="0">
                <a:latin typeface="+mn-lt"/>
              </a:rPr>
              <a:t> di tipo affettivo intorno ad un brand o prodotto</a:t>
            </a:r>
            <a:r>
              <a:rPr lang="it-IT" dirty="0">
                <a:latin typeface="+mn-lt"/>
              </a:rPr>
              <a:t>»</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E’ il VALORE di LEGAME con quel prodotto che conta veramente! </a:t>
            </a:r>
            <a:endParaRPr dirty="0">
              <a:latin typeface="+mn-lt"/>
            </a:endParaRPr>
          </a:p>
          <a:p>
            <a:pPr marL="0" lvl="0" indent="0" algn="ctr" rtl="0">
              <a:lnSpc>
                <a:spcPct val="90000"/>
              </a:lnSpc>
              <a:spcBef>
                <a:spcPts val="1000"/>
              </a:spcBef>
              <a:spcAft>
                <a:spcPts val="0"/>
              </a:spcAft>
              <a:buClr>
                <a:schemeClr val="dk1"/>
              </a:buClr>
              <a:buSzPts val="2400"/>
              <a:buNone/>
            </a:pPr>
            <a:endParaRPr dirty="0"/>
          </a:p>
        </p:txBody>
      </p:sp>
      <p:pic>
        <p:nvPicPr>
          <p:cNvPr id="118" name="Google Shape;118;p17"/>
          <p:cNvPicPr preferRelativeResize="0"/>
          <p:nvPr/>
        </p:nvPicPr>
        <p:blipFill rotWithShape="1">
          <a:blip r:embed="rId3">
            <a:alphaModFix/>
          </a:blip>
          <a:srcRect/>
          <a:stretch/>
        </p:blipFill>
        <p:spPr>
          <a:xfrm rot="10800000" flipH="1">
            <a:off x="0" y="0"/>
            <a:ext cx="1524000" cy="1524000"/>
          </a:xfrm>
          <a:prstGeom prst="rect">
            <a:avLst/>
          </a:prstGeom>
          <a:noFill/>
          <a:ln>
            <a:noFill/>
          </a:ln>
        </p:spPr>
      </p:pic>
      <p:sp>
        <p:nvSpPr>
          <p:cNvPr id="119" name="Google Shape;119;p17"/>
          <p:cNvSpPr txBox="1"/>
          <p:nvPr/>
        </p:nvSpPr>
        <p:spPr>
          <a:xfrm>
            <a:off x="1524000" y="5894638"/>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a:solidFill>
                  <a:schemeClr val="dk1"/>
                </a:solidFill>
                <a:latin typeface="Calibri"/>
                <a:ea typeface="Calibri"/>
                <a:cs typeface="Calibri"/>
                <a:sym typeface="Calibri"/>
              </a:rPr>
              <a:t>Corso di Comunicazione Aziendale e Social Media Marketing, Torino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ctrTitle"/>
          </p:nvPr>
        </p:nvSpPr>
        <p:spPr>
          <a:xfrm>
            <a:off x="1524000" y="321973"/>
            <a:ext cx="9144000" cy="10303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a:t>La Comunicazione Aziendale</a:t>
            </a:r>
            <a:endParaRPr/>
          </a:p>
        </p:txBody>
      </p:sp>
      <p:sp>
        <p:nvSpPr>
          <p:cNvPr id="125" name="Google Shape;125;p18"/>
          <p:cNvSpPr txBox="1">
            <a:spLocks noGrp="1"/>
          </p:cNvSpPr>
          <p:nvPr>
            <p:ph type="subTitle" idx="1"/>
          </p:nvPr>
        </p:nvSpPr>
        <p:spPr>
          <a:xfrm>
            <a:off x="1524000" y="1266425"/>
            <a:ext cx="9144000" cy="4714072"/>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r>
              <a:rPr lang="it-IT" dirty="0">
                <a:latin typeface="+mn-lt"/>
              </a:rPr>
              <a:t>QUALI SONO I</a:t>
            </a:r>
            <a:r>
              <a:rPr lang="it-IT" sz="2800" b="1" dirty="0">
                <a:latin typeface="+mn-lt"/>
              </a:rPr>
              <a:t> </a:t>
            </a:r>
            <a:r>
              <a:rPr lang="it-IT" sz="3200" b="1" dirty="0">
                <a:latin typeface="+mn-lt"/>
              </a:rPr>
              <a:t>DIGITAL TOOL</a:t>
            </a:r>
            <a:r>
              <a:rPr lang="it-IT" dirty="0">
                <a:latin typeface="+mn-lt"/>
              </a:rPr>
              <a:t> CHE POSSONO, E DEVONO, UTILIZZARELE AZIENDE, I BRAND? </a:t>
            </a:r>
            <a:endParaRPr dirty="0">
              <a:latin typeface="+mn-lt"/>
            </a:endParaRPr>
          </a:p>
          <a:p>
            <a:pPr marL="0" lvl="0" indent="0" algn="ctr" rtl="0">
              <a:lnSpc>
                <a:spcPct val="90000"/>
              </a:lnSpc>
              <a:spcBef>
                <a:spcPts val="1000"/>
              </a:spcBef>
              <a:spcAft>
                <a:spcPts val="0"/>
              </a:spcAft>
              <a:buClr>
                <a:schemeClr val="dk1"/>
              </a:buClr>
              <a:buSzPct val="100000"/>
              <a:buNone/>
            </a:pPr>
            <a:endParaRPr dirty="0">
              <a:latin typeface="+mn-lt"/>
            </a:endParaRPr>
          </a:p>
          <a:p>
            <a:pPr marL="342900" lvl="0" indent="-342900" algn="l" rtl="0">
              <a:lnSpc>
                <a:spcPct val="90000"/>
              </a:lnSpc>
              <a:spcBef>
                <a:spcPts val="1000"/>
              </a:spcBef>
              <a:spcAft>
                <a:spcPts val="0"/>
              </a:spcAft>
              <a:buClr>
                <a:schemeClr val="dk1"/>
              </a:buClr>
              <a:buSzPct val="100000"/>
              <a:buFont typeface="Arial"/>
              <a:buChar char="•"/>
            </a:pPr>
            <a:r>
              <a:rPr lang="it-IT" dirty="0">
                <a:latin typeface="+mn-lt"/>
              </a:rPr>
              <a:t>SITO WEB</a:t>
            </a:r>
            <a:endParaRPr dirty="0">
              <a:latin typeface="+mn-lt"/>
            </a:endParaRPr>
          </a:p>
          <a:p>
            <a:pPr marL="342900" lvl="0" indent="-342900" algn="l" rtl="0">
              <a:lnSpc>
                <a:spcPct val="90000"/>
              </a:lnSpc>
              <a:spcBef>
                <a:spcPts val="1000"/>
              </a:spcBef>
              <a:spcAft>
                <a:spcPts val="0"/>
              </a:spcAft>
              <a:buClr>
                <a:schemeClr val="dk1"/>
              </a:buClr>
              <a:buSzPct val="100000"/>
              <a:buFont typeface="Arial"/>
              <a:buChar char="•"/>
            </a:pPr>
            <a:r>
              <a:rPr lang="it-IT" dirty="0">
                <a:latin typeface="+mn-lt"/>
              </a:rPr>
              <a:t>NEWSLETTER </a:t>
            </a:r>
          </a:p>
          <a:p>
            <a:pPr marL="342900" lvl="0" indent="-342900" algn="l" rtl="0">
              <a:lnSpc>
                <a:spcPct val="90000"/>
              </a:lnSpc>
              <a:spcBef>
                <a:spcPts val="1000"/>
              </a:spcBef>
              <a:spcAft>
                <a:spcPts val="0"/>
              </a:spcAft>
              <a:buClr>
                <a:schemeClr val="dk1"/>
              </a:buClr>
              <a:buSzPct val="100000"/>
              <a:buFont typeface="Arial"/>
              <a:buChar char="•"/>
            </a:pPr>
            <a:r>
              <a:rPr lang="it-IT" dirty="0">
                <a:latin typeface="+mn-lt"/>
              </a:rPr>
              <a:t>SOCIAL NETWORK </a:t>
            </a:r>
            <a:endParaRPr dirty="0">
              <a:latin typeface="+mn-lt"/>
            </a:endParaRPr>
          </a:p>
          <a:p>
            <a:pPr marL="342900" lvl="0" indent="-342900" algn="l" rtl="0">
              <a:lnSpc>
                <a:spcPct val="90000"/>
              </a:lnSpc>
              <a:spcBef>
                <a:spcPts val="1000"/>
              </a:spcBef>
              <a:spcAft>
                <a:spcPts val="0"/>
              </a:spcAft>
              <a:buClr>
                <a:schemeClr val="dk1"/>
              </a:buClr>
              <a:buSzPct val="100000"/>
              <a:buFont typeface="Arial"/>
              <a:buChar char="•"/>
            </a:pPr>
            <a:r>
              <a:rPr lang="it-IT" dirty="0">
                <a:latin typeface="+mn-lt"/>
              </a:rPr>
              <a:t>MESSAGGISTICA ISTANTANEA</a:t>
            </a:r>
            <a:endParaRPr dirty="0">
              <a:latin typeface="+mn-lt"/>
            </a:endParaRPr>
          </a:p>
          <a:p>
            <a:pPr marL="342900" lvl="0" indent="-342900" algn="l" rtl="0">
              <a:lnSpc>
                <a:spcPct val="90000"/>
              </a:lnSpc>
              <a:spcBef>
                <a:spcPts val="1000"/>
              </a:spcBef>
              <a:spcAft>
                <a:spcPts val="0"/>
              </a:spcAft>
              <a:buClr>
                <a:schemeClr val="dk1"/>
              </a:buClr>
              <a:buSzPct val="100000"/>
              <a:buFont typeface="Arial"/>
              <a:buChar char="•"/>
            </a:pPr>
            <a:r>
              <a:rPr lang="it-IT" dirty="0">
                <a:latin typeface="+mn-lt"/>
              </a:rPr>
              <a:t>PIATTAFORME WEB DI VARIA NATURA (ES: TRIPADVISOR) </a:t>
            </a:r>
            <a:endParaRPr dirty="0">
              <a:latin typeface="+mn-lt"/>
            </a:endParaRPr>
          </a:p>
          <a:p>
            <a:pPr marL="342900" lvl="0" indent="-342900" algn="l" rtl="0">
              <a:lnSpc>
                <a:spcPct val="90000"/>
              </a:lnSpc>
              <a:spcBef>
                <a:spcPts val="1000"/>
              </a:spcBef>
              <a:spcAft>
                <a:spcPts val="0"/>
              </a:spcAft>
              <a:buClr>
                <a:schemeClr val="dk1"/>
              </a:buClr>
              <a:buSzPct val="100000"/>
              <a:buFont typeface="Arial"/>
              <a:buChar char="•"/>
            </a:pPr>
            <a:r>
              <a:rPr lang="it-IT" dirty="0">
                <a:latin typeface="+mn-lt"/>
              </a:rPr>
              <a:t>SEO (SEARCH ENGINE OPTIMIZATION) </a:t>
            </a:r>
            <a:endParaRPr dirty="0">
              <a:latin typeface="+mn-lt"/>
            </a:endParaRPr>
          </a:p>
          <a:p>
            <a:pPr marL="342900" lvl="0" indent="-342900" algn="l" rtl="0">
              <a:lnSpc>
                <a:spcPct val="90000"/>
              </a:lnSpc>
              <a:spcBef>
                <a:spcPts val="1000"/>
              </a:spcBef>
              <a:spcAft>
                <a:spcPts val="0"/>
              </a:spcAft>
              <a:buClr>
                <a:schemeClr val="dk1"/>
              </a:buClr>
              <a:buSzPct val="100000"/>
              <a:buFont typeface="Arial"/>
              <a:buChar char="•"/>
            </a:pPr>
            <a:r>
              <a:rPr lang="it-IT" dirty="0">
                <a:latin typeface="+mn-lt"/>
              </a:rPr>
              <a:t>SEA/SEM (CAMPAGNE SU GOOGLE ADS)</a:t>
            </a:r>
          </a:p>
          <a:p>
            <a:pPr marL="342900" lvl="0" indent="-342900" algn="l" rtl="0">
              <a:lnSpc>
                <a:spcPct val="90000"/>
              </a:lnSpc>
              <a:spcBef>
                <a:spcPts val="1000"/>
              </a:spcBef>
              <a:spcAft>
                <a:spcPts val="0"/>
              </a:spcAft>
              <a:buClr>
                <a:schemeClr val="dk1"/>
              </a:buClr>
              <a:buSzPct val="100000"/>
              <a:buFont typeface="Arial"/>
              <a:buChar char="•"/>
            </a:pPr>
            <a:r>
              <a:rPr lang="it-IT" dirty="0">
                <a:latin typeface="+mn-lt"/>
              </a:rPr>
              <a:t>GOOGLE MY BUSINESS </a:t>
            </a:r>
          </a:p>
          <a:p>
            <a:pPr marL="342900" indent="-342900" algn="l">
              <a:buSzPct val="100000"/>
              <a:buFont typeface="Arial"/>
              <a:buChar char="•"/>
            </a:pPr>
            <a:r>
              <a:rPr lang="it-IT" dirty="0">
                <a:latin typeface="+mn-lt"/>
              </a:rPr>
              <a:t>BLOG AZIENDALE </a:t>
            </a:r>
          </a:p>
          <a:p>
            <a:pPr marL="342900" lvl="0" indent="-342900" algn="ctr" rtl="0">
              <a:lnSpc>
                <a:spcPct val="90000"/>
              </a:lnSpc>
              <a:spcBef>
                <a:spcPts val="1000"/>
              </a:spcBef>
              <a:spcAft>
                <a:spcPts val="0"/>
              </a:spcAft>
              <a:buClr>
                <a:schemeClr val="dk1"/>
              </a:buClr>
              <a:buSzPct val="100000"/>
              <a:buFont typeface="Arial"/>
              <a:buChar char="•"/>
            </a:pPr>
            <a:endParaRPr lang="it-IT" dirty="0">
              <a:latin typeface="+mn-lt"/>
            </a:endParaRPr>
          </a:p>
          <a:p>
            <a:pPr marL="342900" lvl="0" indent="-342900" algn="ctr" rtl="0">
              <a:lnSpc>
                <a:spcPct val="90000"/>
              </a:lnSpc>
              <a:spcBef>
                <a:spcPts val="1000"/>
              </a:spcBef>
              <a:spcAft>
                <a:spcPts val="0"/>
              </a:spcAft>
              <a:buClr>
                <a:schemeClr val="dk1"/>
              </a:buClr>
              <a:buSzPct val="100000"/>
              <a:buFont typeface="Arial"/>
              <a:buChar char="•"/>
            </a:pPr>
            <a:endParaRPr dirty="0">
              <a:latin typeface="+mn-lt"/>
            </a:endParaRPr>
          </a:p>
          <a:p>
            <a:pPr marL="0" lvl="0" indent="0" algn="ctr" rtl="0">
              <a:lnSpc>
                <a:spcPct val="90000"/>
              </a:lnSpc>
              <a:spcBef>
                <a:spcPts val="1000"/>
              </a:spcBef>
              <a:spcAft>
                <a:spcPts val="0"/>
              </a:spcAft>
              <a:buClr>
                <a:schemeClr val="dk1"/>
              </a:buClr>
              <a:buSzPct val="100000"/>
              <a:buNone/>
            </a:pPr>
            <a:endParaRPr dirty="0"/>
          </a:p>
          <a:p>
            <a:pPr marL="342900" lvl="0" indent="-236220" algn="ctr" rtl="0">
              <a:lnSpc>
                <a:spcPct val="90000"/>
              </a:lnSpc>
              <a:spcBef>
                <a:spcPts val="1000"/>
              </a:spcBef>
              <a:spcAft>
                <a:spcPts val="0"/>
              </a:spcAft>
              <a:buClr>
                <a:schemeClr val="dk1"/>
              </a:buClr>
              <a:buSzPct val="100000"/>
              <a:buFont typeface="Arial"/>
              <a:buNone/>
            </a:pPr>
            <a:endParaRPr dirty="0"/>
          </a:p>
          <a:p>
            <a:pPr marL="0" lvl="0" indent="0" algn="ctr"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dirty="0"/>
          </a:p>
        </p:txBody>
      </p:sp>
      <p:pic>
        <p:nvPicPr>
          <p:cNvPr id="126" name="Google Shape;126;p18"/>
          <p:cNvPicPr preferRelativeResize="0"/>
          <p:nvPr/>
        </p:nvPicPr>
        <p:blipFill rotWithShape="1">
          <a:blip r:embed="rId3">
            <a:alphaModFix/>
          </a:blip>
          <a:srcRect/>
          <a:stretch/>
        </p:blipFill>
        <p:spPr>
          <a:xfrm rot="10800000" flipH="1">
            <a:off x="0" y="0"/>
            <a:ext cx="1524000" cy="1524000"/>
          </a:xfrm>
          <a:prstGeom prst="rect">
            <a:avLst/>
          </a:prstGeom>
          <a:noFill/>
          <a:ln>
            <a:noFill/>
          </a:ln>
        </p:spPr>
      </p:pic>
      <p:sp>
        <p:nvSpPr>
          <p:cNvPr id="127" name="Google Shape;127;p18"/>
          <p:cNvSpPr txBox="1"/>
          <p:nvPr/>
        </p:nvSpPr>
        <p:spPr>
          <a:xfrm>
            <a:off x="1524000" y="5894638"/>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a:solidFill>
                  <a:schemeClr val="dk1"/>
                </a:solidFill>
                <a:latin typeface="Calibri"/>
                <a:ea typeface="Calibri"/>
                <a:cs typeface="Calibri"/>
                <a:sym typeface="Calibri"/>
              </a:rPr>
              <a:t>Corso di Comunicazione Aziendale e Social Media Marketing, Torino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ctrTitle"/>
          </p:nvPr>
        </p:nvSpPr>
        <p:spPr>
          <a:xfrm>
            <a:off x="1524000" y="321973"/>
            <a:ext cx="9144000" cy="10303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a:t>La Comunicazione Aziendale</a:t>
            </a:r>
            <a:endParaRPr/>
          </a:p>
        </p:txBody>
      </p:sp>
      <p:sp>
        <p:nvSpPr>
          <p:cNvPr id="133" name="Google Shape;133;p19"/>
          <p:cNvSpPr txBox="1">
            <a:spLocks noGrp="1"/>
          </p:cNvSpPr>
          <p:nvPr>
            <p:ph type="subTitle" idx="1"/>
          </p:nvPr>
        </p:nvSpPr>
        <p:spPr>
          <a:xfrm>
            <a:off x="1524000" y="1352284"/>
            <a:ext cx="9144000" cy="435627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it-IT" dirty="0">
                <a:latin typeface="+mn-lt"/>
              </a:rPr>
              <a:t>IN QUESTO CONTESTO E CON QUESTI MEZZI ONLINE </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[MA ANCHE OFFILINE]</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LE AZIENDE DEVO QUINDI </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«FARE BRANDING»</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Il BRAND – LA MARCA (nome, simbolo, disegno) </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a:t>
            </a:r>
            <a:endParaRPr dirty="0">
              <a:latin typeface="+mn-lt"/>
            </a:endParaRPr>
          </a:p>
          <a:p>
            <a:pPr marL="0" lvl="0" indent="0" algn="ctr" rtl="0">
              <a:lnSpc>
                <a:spcPct val="90000"/>
              </a:lnSpc>
              <a:spcBef>
                <a:spcPts val="1000"/>
              </a:spcBef>
              <a:spcAft>
                <a:spcPts val="0"/>
              </a:spcAft>
              <a:buClr>
                <a:schemeClr val="dk1"/>
              </a:buClr>
              <a:buSzPts val="2400"/>
              <a:buNone/>
            </a:pPr>
            <a:r>
              <a:rPr lang="it-IT" dirty="0">
                <a:latin typeface="+mn-lt"/>
              </a:rPr>
              <a:t>Identifica PRODOTTI o SERVIZI: per </a:t>
            </a:r>
            <a:r>
              <a:rPr lang="it-IT" sz="3200" dirty="0">
                <a:solidFill>
                  <a:srgbClr val="FF0000"/>
                </a:solidFill>
                <a:latin typeface="+mn-lt"/>
              </a:rPr>
              <a:t>DIFFERENZIARSI</a:t>
            </a:r>
            <a:endParaRPr dirty="0">
              <a:latin typeface="+mn-lt"/>
            </a:endParaRPr>
          </a:p>
          <a:p>
            <a:pPr marL="0" lvl="0" indent="0" algn="l" rtl="0">
              <a:lnSpc>
                <a:spcPct val="90000"/>
              </a:lnSpc>
              <a:spcBef>
                <a:spcPts val="1000"/>
              </a:spcBef>
              <a:spcAft>
                <a:spcPts val="0"/>
              </a:spcAft>
              <a:buClr>
                <a:schemeClr val="dk1"/>
              </a:buClr>
              <a:buSzPts val="2400"/>
              <a:buNone/>
            </a:pPr>
            <a:endParaRPr dirty="0"/>
          </a:p>
        </p:txBody>
      </p:sp>
      <p:pic>
        <p:nvPicPr>
          <p:cNvPr id="134" name="Google Shape;134;p19"/>
          <p:cNvPicPr preferRelativeResize="0"/>
          <p:nvPr/>
        </p:nvPicPr>
        <p:blipFill rotWithShape="1">
          <a:blip r:embed="rId3">
            <a:alphaModFix/>
          </a:blip>
          <a:srcRect/>
          <a:stretch/>
        </p:blipFill>
        <p:spPr>
          <a:xfrm rot="10800000" flipH="1">
            <a:off x="0" y="0"/>
            <a:ext cx="1524000" cy="1524000"/>
          </a:xfrm>
          <a:prstGeom prst="rect">
            <a:avLst/>
          </a:prstGeom>
          <a:noFill/>
          <a:ln>
            <a:noFill/>
          </a:ln>
        </p:spPr>
      </p:pic>
      <p:sp>
        <p:nvSpPr>
          <p:cNvPr id="135" name="Google Shape;135;p19"/>
          <p:cNvSpPr txBox="1"/>
          <p:nvPr/>
        </p:nvSpPr>
        <p:spPr>
          <a:xfrm>
            <a:off x="1524000" y="5894638"/>
            <a:ext cx="9144000"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900" b="1" i="1" u="none" strike="noStrike" cap="none">
                <a:solidFill>
                  <a:schemeClr val="dk1"/>
                </a:solidFill>
                <a:latin typeface="Calibri"/>
                <a:ea typeface="Calibri"/>
                <a:cs typeface="Calibri"/>
                <a:sym typeface="Calibri"/>
              </a:rPr>
              <a:t>Corso di Comunicazione Aziendale e Social Media Marketing, Torino </a:t>
            </a:r>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13325</TotalTime>
  <Words>1989</Words>
  <Application>Microsoft Office PowerPoint</Application>
  <PresentationFormat>Personalizzato</PresentationFormat>
  <Paragraphs>764</Paragraphs>
  <Slides>35</Slides>
  <Notes>35</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Tema di Office</vt:lpstr>
      <vt:lpstr>La Comunicazione Aziendale oggi</vt:lpstr>
      <vt:lpstr>La Comunicazione Aziendale oggi</vt:lpstr>
      <vt:lpstr>La Comunicazione Aziendale oggi</vt:lpstr>
      <vt:lpstr>La Comunicazione Aziendale</vt:lpstr>
      <vt:lpstr>La Comunicazione Aziendale</vt:lpstr>
      <vt:lpstr>La Comunicazione Aziendale</vt:lpstr>
      <vt:lpstr>La Comunicazione Aziendale</vt:lpstr>
      <vt:lpstr>La Comunicazione Aziendale</vt:lpstr>
      <vt:lpstr>La Comunicazione Aziendale</vt:lpstr>
      <vt:lpstr>Il Social Media Marketing</vt:lpstr>
      <vt:lpstr>Il Social Media Marketing</vt:lpstr>
      <vt:lpstr>Il Social Media Marketing</vt:lpstr>
      <vt:lpstr>Strumenti: Facebook e Instagram </vt:lpstr>
      <vt:lpstr>Strumenti: Facebook e Instagram </vt:lpstr>
      <vt:lpstr>Strumenti: Facebook e Instagram </vt:lpstr>
      <vt:lpstr>Strumenti: Facebook e Instagram </vt:lpstr>
      <vt:lpstr>Strumenti: Facebook e Instagram </vt:lpstr>
      <vt:lpstr>Strumenti: FACEBOOK  </vt:lpstr>
      <vt:lpstr>Strumenti: FACEBOOK  </vt:lpstr>
      <vt:lpstr>Strumenti: FACEBOOK  </vt:lpstr>
      <vt:lpstr>Strumenti: FACEBOOK  </vt:lpstr>
      <vt:lpstr>Strumenti: FACEBOOK  </vt:lpstr>
      <vt:lpstr>Strumenti: FACEBOOK  </vt:lpstr>
      <vt:lpstr>Strumenti: INSTAGRAM </vt:lpstr>
      <vt:lpstr>Strumenti: INSTAGRAM </vt:lpstr>
      <vt:lpstr>Strumenti: INSTAGRAM </vt:lpstr>
      <vt:lpstr>Strumenti: INSTAGRAM </vt:lpstr>
      <vt:lpstr>Strumenti: INSTAGRAM </vt:lpstr>
      <vt:lpstr>Strumenti: INSTAGRAM </vt:lpstr>
      <vt:lpstr>Strumenti: INSTAGRAM </vt:lpstr>
      <vt:lpstr>Strumenti: INSTAGRAM </vt:lpstr>
      <vt:lpstr>Strumenti: INSTAGRAM </vt:lpstr>
      <vt:lpstr>Strumenti: INSTAGRAM </vt:lpstr>
      <vt:lpstr>Strumenti: INSTAGRAM </vt:lpstr>
      <vt:lpstr>Il Social Media Marketing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Comunicazione Aziendale</dc:title>
  <dc:creator>Asus</dc:creator>
  <cp:lastModifiedBy>Alu</cp:lastModifiedBy>
  <cp:revision>29</cp:revision>
  <dcterms:modified xsi:type="dcterms:W3CDTF">2022-04-07T15:00:54Z</dcterms:modified>
</cp:coreProperties>
</file>